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72" r:id="rId2"/>
    <p:sldId id="257" r:id="rId3"/>
    <p:sldId id="273" r:id="rId4"/>
    <p:sldId id="274" r:id="rId5"/>
    <p:sldId id="256" r:id="rId6"/>
    <p:sldId id="258" r:id="rId7"/>
    <p:sldId id="259" r:id="rId8"/>
    <p:sldId id="261" r:id="rId9"/>
    <p:sldId id="262" r:id="rId10"/>
    <p:sldId id="263" r:id="rId11"/>
    <p:sldId id="264" r:id="rId12"/>
    <p:sldId id="265" r:id="rId13"/>
    <p:sldId id="266" r:id="rId14"/>
    <p:sldId id="267" r:id="rId15"/>
    <p:sldId id="268" r:id="rId16"/>
    <p:sldId id="269" r:id="rId17"/>
    <p:sldId id="270" r:id="rId18"/>
    <p:sldId id="271" r:id="rId19"/>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5284" autoAdjust="0"/>
  </p:normalViewPr>
  <p:slideViewPr>
    <p:cSldViewPr>
      <p:cViewPr varScale="1">
        <p:scale>
          <a:sx n="78" d="100"/>
          <a:sy n="78" d="100"/>
        </p:scale>
        <p:origin x="-2562" y="-7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23E511A4-6080-49D8-91A9-43278A681579}" type="datetimeFigureOut">
              <a:rPr lang="it-IT"/>
              <a:pPr>
                <a:defRPr/>
              </a:pPr>
              <a:t>30/11/2015</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endParaRPr lang="it-IT" noProof="0"/>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23B9C403-9EFB-482B-A004-5682FE973EC9}" type="slidenum">
              <a:rPr lang="it-IT"/>
              <a:pPr>
                <a:defRPr/>
              </a:pPr>
              <a:t>‹N›</a:t>
            </a:fld>
            <a:endParaRPr lang="it-IT"/>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egnaposto immagine diapositiva 1"/>
          <p:cNvSpPr>
            <a:spLocks noGrp="1" noRot="1" noChangeAspect="1"/>
          </p:cNvSpPr>
          <p:nvPr>
            <p:ph type="sldImg"/>
          </p:nvPr>
        </p:nvSpPr>
        <p:spPr bwMode="auto">
          <a:noFill/>
          <a:ln>
            <a:solidFill>
              <a:srgbClr val="000000"/>
            </a:solidFill>
            <a:miter lim="800000"/>
            <a:headEnd/>
            <a:tailEnd/>
          </a:ln>
        </p:spPr>
      </p:sp>
      <p:sp>
        <p:nvSpPr>
          <p:cNvPr id="26626"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26627"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B364F6F-1570-4AB9-BCEC-2F52BC04262C}" type="slidenum">
              <a:rPr lang="it-IT"/>
              <a:pPr fontAlgn="base">
                <a:spcBef>
                  <a:spcPct val="0"/>
                </a:spcBef>
                <a:spcAft>
                  <a:spcPct val="0"/>
                </a:spcAft>
              </a:pPr>
              <a:t>12</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fld id="{8742F1BE-6A3F-4FF8-A40F-A2B1F22BA0BE}" type="datetimeFigureOut">
              <a:rPr lang="it-IT"/>
              <a:pPr>
                <a:defRPr/>
              </a:pPr>
              <a:t>30/11/2015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67C1AD06-B131-475A-82A1-865D1579B3FE}"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1CEBDF27-6960-46E0-935F-527B9C2D2E82}" type="datetimeFigureOut">
              <a:rPr lang="it-IT"/>
              <a:pPr>
                <a:defRPr/>
              </a:pPr>
              <a:t>30/11/2015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251F2DA3-5F01-4812-9304-DD12B5766B50}"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7F5151EF-64CE-4928-9794-EE197DB20BD8}" type="datetimeFigureOut">
              <a:rPr lang="it-IT"/>
              <a:pPr>
                <a:defRPr/>
              </a:pPr>
              <a:t>30/11/2015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5D48B47F-6E0A-4642-9FCB-B1E9741CF1B3}"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C07EB379-E4B5-468E-8EDB-0B7FE4BD70D3}" type="datetimeFigureOut">
              <a:rPr lang="it-IT"/>
              <a:pPr>
                <a:defRPr/>
              </a:pPr>
              <a:t>30/11/2015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FDFAE8ED-37A3-412F-A7B1-1D846CC1A376}"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D58F428C-2ABF-4678-A3CB-671C516B4994}" type="datetimeFigureOut">
              <a:rPr lang="it-IT"/>
              <a:pPr>
                <a:defRPr/>
              </a:pPr>
              <a:t>30/11/2015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4F69BA76-5C97-49B7-BA5C-D56A2EF1F42B}"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fld id="{D577AAEA-0FD7-4A98-9295-EDCCA1C0817A}" type="datetimeFigureOut">
              <a:rPr lang="it-IT"/>
              <a:pPr>
                <a:defRPr/>
              </a:pPr>
              <a:t>30/11/2015</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34C9C7AC-3070-4AB1-ACC1-9B6EFB569459}"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fld id="{F949F8D7-D7E4-45FF-B0D6-EC74124E0549}" type="datetimeFigureOut">
              <a:rPr lang="it-IT"/>
              <a:pPr>
                <a:defRPr/>
              </a:pPr>
              <a:t>30/11/2015</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5A5F7459-5BE3-466B-AADC-32112E79E921}"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3"/>
          <p:cNvSpPr>
            <a:spLocks noGrp="1"/>
          </p:cNvSpPr>
          <p:nvPr>
            <p:ph type="dt" sz="half" idx="10"/>
          </p:nvPr>
        </p:nvSpPr>
        <p:spPr/>
        <p:txBody>
          <a:bodyPr/>
          <a:lstStyle>
            <a:lvl1pPr>
              <a:defRPr/>
            </a:lvl1pPr>
          </a:lstStyle>
          <a:p>
            <a:pPr>
              <a:defRPr/>
            </a:pPr>
            <a:fld id="{9970A7E5-69D6-4618-B0CD-024167333E5C}" type="datetimeFigureOut">
              <a:rPr lang="it-IT"/>
              <a:pPr>
                <a:defRPr/>
              </a:pPr>
              <a:t>30/11/2015</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0D60BF3C-A7F5-4F41-B0D0-D81379498A6D}"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CAE6D86C-C860-4DAB-8A9B-ACB6975FB88B}" type="datetimeFigureOut">
              <a:rPr lang="it-IT"/>
              <a:pPr>
                <a:defRPr/>
              </a:pPr>
              <a:t>30/11/2015</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D1F3C194-AF9E-4A42-880D-BFCEAAB5C00C}"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4B57DAC3-F44B-4335-80BC-78AC80B0A9E4}" type="datetimeFigureOut">
              <a:rPr lang="it-IT"/>
              <a:pPr>
                <a:defRPr/>
              </a:pPr>
              <a:t>30/11/2015</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A8BAAFC0-5035-4315-B07B-5E85EE135C78}"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C24263A9-4FF2-487E-A559-C5864491E16D}" type="datetimeFigureOut">
              <a:rPr lang="it-IT"/>
              <a:pPr>
                <a:defRPr/>
              </a:pPr>
              <a:t>30/11/2015</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5600C3C8-DF3C-4096-8DAE-1FC1F06FDD0C}"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CE7F2024-816B-47CC-B32B-CDA97984AC5D}" type="datetimeFigureOut">
              <a:rPr lang="it-IT"/>
              <a:pPr>
                <a:defRPr/>
              </a:pPr>
              <a:t>30/11/2015</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8630B1C9-9B17-49C6-9369-D6FCAA464168}"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fontAlgn="auto">
              <a:spcAft>
                <a:spcPts val="0"/>
              </a:spcAft>
              <a:defRPr/>
            </a:pPr>
            <a:r>
              <a:rPr lang="it-IT" dirty="0" smtClean="0"/>
              <a:t>Il Comitato di valutazione del docente </a:t>
            </a:r>
            <a:br>
              <a:rPr lang="it-IT" dirty="0" smtClean="0"/>
            </a:br>
            <a:endParaRPr lang="it-IT" dirty="0"/>
          </a:p>
        </p:txBody>
      </p:sp>
      <p:pic>
        <p:nvPicPr>
          <p:cNvPr id="14338" name="Picture 2"/>
          <p:cNvPicPr>
            <a:picLocks noGrp="1" noChangeAspect="1" noChangeArrowheads="1"/>
          </p:cNvPicPr>
          <p:nvPr>
            <p:ph idx="1"/>
          </p:nvPr>
        </p:nvPicPr>
        <p:blipFill>
          <a:blip r:embed="rId2"/>
          <a:srcRect/>
          <a:stretch>
            <a:fillRect/>
          </a:stretch>
        </p:blipFill>
        <p:spPr>
          <a:xfrm>
            <a:off x="1908175" y="2133600"/>
            <a:ext cx="4572000" cy="3429000"/>
          </a:xfrm>
        </p:spPr>
      </p:pic>
      <p:sp>
        <p:nvSpPr>
          <p:cNvPr id="14339" name="Rettangolo 3"/>
          <p:cNvSpPr>
            <a:spLocks noChangeArrowheads="1"/>
          </p:cNvSpPr>
          <p:nvPr/>
        </p:nvSpPr>
        <p:spPr bwMode="auto">
          <a:xfrm>
            <a:off x="611188" y="1444625"/>
            <a:ext cx="8281987" cy="7386638"/>
          </a:xfrm>
          <a:prstGeom prst="rect">
            <a:avLst/>
          </a:prstGeom>
          <a:noFill/>
          <a:ln w="9525">
            <a:noFill/>
            <a:miter lim="800000"/>
            <a:headEnd/>
            <a:tailEnd/>
          </a:ln>
        </p:spPr>
        <p:txBody>
          <a:bodyPr>
            <a:spAutoFit/>
          </a:bodyPr>
          <a:lstStyle/>
          <a:p>
            <a:endParaRPr lang="it-IT" sz="2800">
              <a:latin typeface="Calibri" pitchFamily="34" charset="0"/>
            </a:endParaRPr>
          </a:p>
          <a:p>
            <a:r>
              <a:rPr lang="it-IT" sz="4000">
                <a:latin typeface="Calibri" pitchFamily="34" charset="0"/>
              </a:rPr>
              <a:t>L’art.11 del D.Lgs. 297 del 1994, novellato dal comma 129 della legge 107, vede l’entrata nel comitato di nuove figure provenienti non esclusivamente dal Collegio dei Docenti ma da altre componenti della comunità scolastica. </a:t>
            </a:r>
          </a:p>
          <a:p>
            <a:endParaRPr lang="it-IT" sz="4000">
              <a:latin typeface="Calibri" pitchFamily="34" charset="0"/>
            </a:endParaRPr>
          </a:p>
          <a:p>
            <a:endParaRPr lang="it-IT">
              <a:latin typeface="Calibri" pitchFamily="34" charset="0"/>
            </a:endParaRPr>
          </a:p>
          <a:p>
            <a:endParaRPr lang="it-IT">
              <a:latin typeface="Calibri" pitchFamily="34" charset="0"/>
            </a:endParaRPr>
          </a:p>
          <a:p>
            <a:endParaRPr lang="it-IT">
              <a:latin typeface="Calibri" pitchFamily="34" charset="0"/>
            </a:endParaRPr>
          </a:p>
          <a:p>
            <a:endParaRPr lang="it-IT">
              <a:latin typeface="Calibri" pitchFamily="34" charset="0"/>
            </a:endParaRPr>
          </a:p>
          <a:p>
            <a:endParaRPr lang="it-IT">
              <a:latin typeface="Calibri" pitchFamily="34" charset="0"/>
            </a:endParaRPr>
          </a:p>
          <a:p>
            <a:endParaRPr lang="it-IT">
              <a:latin typeface="Calibri" pitchFamily="34" charset="0"/>
            </a:endParaRPr>
          </a:p>
          <a:p>
            <a:endParaRPr lang="it-IT">
              <a:latin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33412"/>
          </a:xfrm>
        </p:spPr>
        <p:txBody>
          <a:bodyPr rtlCol="0">
            <a:normAutofit fontScale="90000"/>
          </a:bodyPr>
          <a:lstStyle/>
          <a:p>
            <a:pPr fontAlgn="auto">
              <a:spcAft>
                <a:spcPts val="0"/>
              </a:spcAft>
              <a:defRPr/>
            </a:pPr>
            <a:r>
              <a:rPr lang="it-IT" dirty="0" smtClean="0"/>
              <a:t>I CRITERI</a:t>
            </a:r>
            <a:endParaRPr lang="it-IT" dirty="0"/>
          </a:p>
        </p:txBody>
      </p:sp>
      <p:graphicFrame>
        <p:nvGraphicFramePr>
          <p:cNvPr id="4" name="Segnaposto contenuto 3"/>
          <p:cNvGraphicFramePr>
            <a:graphicFrameLocks noGrp="1"/>
          </p:cNvGraphicFramePr>
          <p:nvPr>
            <p:ph idx="1"/>
          </p:nvPr>
        </p:nvGraphicFramePr>
        <p:xfrm>
          <a:off x="457200" y="1052513"/>
          <a:ext cx="8229600" cy="366712"/>
        </p:xfrm>
        <a:graphic>
          <a:graphicData uri="http://schemas.openxmlformats.org/drawingml/2006/table">
            <a:tbl>
              <a:tblPr firstRow="1" bandRow="1">
                <a:tableStyleId>{5C22544A-7EE6-4342-B048-85BDC9FD1C3A}</a:tableStyleId>
              </a:tblPr>
              <a:tblGrid>
                <a:gridCol w="2743200"/>
                <a:gridCol w="2743200"/>
                <a:gridCol w="2743200"/>
              </a:tblGrid>
              <a:tr h="299179">
                <a:tc>
                  <a:txBody>
                    <a:bodyPr/>
                    <a:lstStyle/>
                    <a:p>
                      <a:endParaRPr lang="it-IT" dirty="0"/>
                    </a:p>
                  </a:txBody>
                  <a:tcPr/>
                </a:tc>
                <a:tc>
                  <a:txBody>
                    <a:bodyPr/>
                    <a:lstStyle/>
                    <a:p>
                      <a:endParaRPr lang="it-IT"/>
                    </a:p>
                  </a:txBody>
                  <a:tcPr/>
                </a:tc>
                <a:tc>
                  <a:txBody>
                    <a:bodyPr/>
                    <a:lstStyle/>
                    <a:p>
                      <a:endParaRPr lang="it-IT" dirty="0"/>
                    </a:p>
                  </a:txBody>
                  <a:tcPr/>
                </a:tc>
              </a:tr>
            </a:tbl>
          </a:graphicData>
        </a:graphic>
      </p:graphicFrame>
      <p:graphicFrame>
        <p:nvGraphicFramePr>
          <p:cNvPr id="5" name="Segnaposto contenuto 3"/>
          <p:cNvGraphicFramePr>
            <a:graphicFrameLocks noGrp="1"/>
          </p:cNvGraphicFramePr>
          <p:nvPr>
            <p:ph idx="1"/>
          </p:nvPr>
        </p:nvGraphicFramePr>
        <p:xfrm>
          <a:off x="179388" y="981075"/>
          <a:ext cx="8713787" cy="5472113"/>
        </p:xfrm>
        <a:graphic>
          <a:graphicData uri="http://schemas.openxmlformats.org/drawingml/2006/table">
            <a:tbl>
              <a:tblPr firstRow="1" bandRow="1">
                <a:tableStyleId>{5C22544A-7EE6-4342-B048-85BDC9FD1C3A}</a:tableStyleId>
              </a:tblPr>
              <a:tblGrid>
                <a:gridCol w="2448272"/>
                <a:gridCol w="2160240"/>
                <a:gridCol w="4104456"/>
              </a:tblGrid>
              <a:tr h="5472608">
                <a:tc>
                  <a:txBody>
                    <a:bodyPr/>
                    <a:lstStyle/>
                    <a:p>
                      <a:r>
                        <a:rPr lang="it-IT" dirty="0" smtClean="0"/>
                        <a:t>“</a:t>
                      </a:r>
                      <a:r>
                        <a:rPr lang="it-IT" sz="2000" dirty="0" smtClean="0"/>
                        <a:t>Indicatori” – legge  107</a:t>
                      </a:r>
                      <a:endParaRPr lang="it-IT" sz="2000" dirty="0"/>
                    </a:p>
                  </a:txBody>
                  <a:tcPr/>
                </a:tc>
                <a:tc>
                  <a:txBody>
                    <a:bodyPr/>
                    <a:lstStyle/>
                    <a:p>
                      <a:r>
                        <a:rPr lang="it-IT" sz="2000" dirty="0" smtClean="0"/>
                        <a:t>Abilità/ Competenze</a:t>
                      </a:r>
                    </a:p>
                    <a:p>
                      <a:r>
                        <a:rPr lang="it-IT" sz="2000" dirty="0" smtClean="0"/>
                        <a:t>In</a:t>
                      </a:r>
                    </a:p>
                    <a:p>
                      <a:endParaRPr lang="it-IT" sz="2000" dirty="0" smtClean="0"/>
                    </a:p>
                    <a:p>
                      <a:r>
                        <a:rPr lang="it-IT" sz="2000" dirty="0" smtClean="0"/>
                        <a:t>Miglioramento del</a:t>
                      </a:r>
                    </a:p>
                    <a:p>
                      <a:r>
                        <a:rPr lang="it-IT" sz="2000" dirty="0" smtClean="0"/>
                        <a:t>successo formativo</a:t>
                      </a:r>
                      <a:endParaRPr lang="it-IT" sz="2000" dirty="0"/>
                    </a:p>
                  </a:txBody>
                  <a:tcPr/>
                </a:tc>
                <a:tc>
                  <a:txBody>
                    <a:bodyPr/>
                    <a:lstStyle/>
                    <a:p>
                      <a:r>
                        <a:rPr lang="it-IT" sz="2000" dirty="0" smtClean="0"/>
                        <a:t>Descrittori</a:t>
                      </a:r>
                    </a:p>
                    <a:p>
                      <a:endParaRPr lang="it-IT" sz="2000" dirty="0" smtClean="0"/>
                    </a:p>
                    <a:p>
                      <a:r>
                        <a:rPr lang="it-IT" sz="2000" dirty="0" smtClean="0"/>
                        <a:t>.Costruzione/utilizzazione di ambienti di apprendimento innovativi ed efficaci contro la dispersione scolastica, per</a:t>
                      </a:r>
                    </a:p>
                    <a:p>
                      <a:r>
                        <a:rPr lang="it-IT" sz="2000" dirty="0" smtClean="0"/>
                        <a:t>l’inclusione, per la costruzione di curricoli personalizzati</a:t>
                      </a:r>
                    </a:p>
                    <a:p>
                      <a:r>
                        <a:rPr lang="it-IT" sz="2000" dirty="0" smtClean="0"/>
                        <a:t>. Uso di strumenti diversificati nella</a:t>
                      </a:r>
                    </a:p>
                    <a:p>
                      <a:r>
                        <a:rPr lang="it-IT" sz="2000" dirty="0" smtClean="0"/>
                        <a:t>valutazione (anche assegnazione di</a:t>
                      </a:r>
                    </a:p>
                    <a:p>
                      <a:r>
                        <a:rPr lang="it-IT" sz="2000" dirty="0" smtClean="0"/>
                        <a:t>compiti secondo i livelli di competenza  degli studenti, prove per classi parallele…)</a:t>
                      </a:r>
                    </a:p>
                    <a:p>
                      <a:r>
                        <a:rPr lang="it-IT" sz="2000" dirty="0" smtClean="0"/>
                        <a:t>.Coinvolgimento degli studenti nella</a:t>
                      </a:r>
                    </a:p>
                    <a:p>
                      <a:r>
                        <a:rPr lang="it-IT" sz="2000" dirty="0" smtClean="0"/>
                        <a:t>riflessione sul proprio rendimento</a:t>
                      </a:r>
                    </a:p>
                    <a:p>
                      <a:r>
                        <a:rPr lang="it-IT" sz="2000" dirty="0" smtClean="0"/>
                        <a:t>(impostazione di una didattica meta cognitiva)</a:t>
                      </a:r>
                      <a:endParaRPr lang="it-IT" sz="2000"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52450"/>
          </a:xfrm>
        </p:spPr>
        <p:txBody>
          <a:bodyPr rtlCol="0">
            <a:normAutofit fontScale="90000"/>
          </a:bodyPr>
          <a:lstStyle/>
          <a:p>
            <a:pPr fontAlgn="auto">
              <a:spcAft>
                <a:spcPts val="0"/>
              </a:spcAft>
              <a:defRPr/>
            </a:pPr>
            <a:r>
              <a:rPr lang="it-IT" dirty="0" smtClean="0"/>
              <a:t>I CRITERI</a:t>
            </a:r>
            <a:endParaRPr lang="it-IT" dirty="0"/>
          </a:p>
        </p:txBody>
      </p:sp>
      <p:graphicFrame>
        <p:nvGraphicFramePr>
          <p:cNvPr id="4" name="Segnaposto contenuto 3"/>
          <p:cNvGraphicFramePr>
            <a:graphicFrameLocks noGrp="1"/>
          </p:cNvGraphicFramePr>
          <p:nvPr>
            <p:ph idx="1"/>
          </p:nvPr>
        </p:nvGraphicFramePr>
        <p:xfrm>
          <a:off x="323850" y="981075"/>
          <a:ext cx="8229600" cy="5040313"/>
        </p:xfrm>
        <a:graphic>
          <a:graphicData uri="http://schemas.openxmlformats.org/drawingml/2006/table">
            <a:tbl>
              <a:tblPr firstRow="1" bandRow="1">
                <a:tableStyleId>{5C22544A-7EE6-4342-B048-85BDC9FD1C3A}</a:tableStyleId>
              </a:tblPr>
              <a:tblGrid>
                <a:gridCol w="2231926"/>
                <a:gridCol w="2664296"/>
                <a:gridCol w="3333378"/>
              </a:tblGrid>
              <a:tr h="5040213">
                <a:tc>
                  <a:txBody>
                    <a:bodyPr/>
                    <a:lstStyle/>
                    <a:p>
                      <a:r>
                        <a:rPr lang="it-IT" dirty="0" smtClean="0"/>
                        <a:t>Indicatori legge 107</a:t>
                      </a:r>
                      <a:endParaRPr lang="it-IT" dirty="0"/>
                    </a:p>
                  </a:txBody>
                  <a:tcPr/>
                </a:tc>
                <a:tc>
                  <a:txBody>
                    <a:bodyPr/>
                    <a:lstStyle/>
                    <a:p>
                      <a:r>
                        <a:rPr lang="it-IT" dirty="0" smtClean="0"/>
                        <a:t>Abilità /Competenze</a:t>
                      </a:r>
                      <a:r>
                        <a:rPr lang="it-IT" baseline="0" dirty="0" smtClean="0"/>
                        <a:t> in </a:t>
                      </a:r>
                      <a:endParaRPr lang="it-IT" dirty="0"/>
                    </a:p>
                  </a:txBody>
                  <a:tcPr/>
                </a:tc>
                <a:tc>
                  <a:txBody>
                    <a:bodyPr/>
                    <a:lstStyle/>
                    <a:p>
                      <a:r>
                        <a:rPr lang="it-IT" dirty="0" smtClean="0"/>
                        <a:t>Descrittori</a:t>
                      </a:r>
                    </a:p>
                    <a:p>
                      <a:endParaRPr lang="it-IT" dirty="0" smtClean="0"/>
                    </a:p>
                    <a:p>
                      <a:r>
                        <a:rPr lang="it-IT" dirty="0" smtClean="0"/>
                        <a:t>.</a:t>
                      </a:r>
                      <a:r>
                        <a:rPr lang="it-IT" sz="2000" dirty="0" smtClean="0"/>
                        <a:t>Uso di flessibilità nell’orario delle lezioni (classi aperte, programmazione</a:t>
                      </a:r>
                    </a:p>
                    <a:p>
                      <a:r>
                        <a:rPr lang="it-IT" sz="2000" dirty="0" smtClean="0"/>
                        <a:t>plurisettimanale… )</a:t>
                      </a:r>
                    </a:p>
                    <a:p>
                      <a:r>
                        <a:rPr lang="it-IT" sz="2000" dirty="0" smtClean="0"/>
                        <a:t>.Organizzazione di attività laboratoriali, di attività interdisciplinari, di aree di</a:t>
                      </a:r>
                    </a:p>
                    <a:p>
                      <a:r>
                        <a:rPr lang="it-IT" sz="2000" dirty="0" smtClean="0"/>
                        <a:t>progetto…</a:t>
                      </a:r>
                    </a:p>
                    <a:p>
                      <a:r>
                        <a:rPr lang="it-IT" sz="2000" dirty="0" smtClean="0"/>
                        <a:t>. Elaborazione di proposte per la costruzione di curricoli verticali</a:t>
                      </a:r>
                    </a:p>
                    <a:p>
                      <a:endParaRPr lang="it-IT" dirty="0"/>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0825" y="404813"/>
            <a:ext cx="8229600" cy="566737"/>
          </a:xfrm>
        </p:spPr>
        <p:txBody>
          <a:bodyPr rtlCol="0">
            <a:normAutofit fontScale="90000"/>
          </a:bodyPr>
          <a:lstStyle/>
          <a:p>
            <a:pPr fontAlgn="auto">
              <a:spcAft>
                <a:spcPts val="0"/>
              </a:spcAft>
              <a:defRPr/>
            </a:pPr>
            <a:r>
              <a:rPr lang="it-IT" dirty="0" smtClean="0"/>
              <a:t>I CRITERI</a:t>
            </a:r>
            <a:endParaRPr lang="it-IT" dirty="0"/>
          </a:p>
        </p:txBody>
      </p:sp>
      <p:graphicFrame>
        <p:nvGraphicFramePr>
          <p:cNvPr id="4" name="Segnaposto contenuto 3"/>
          <p:cNvGraphicFramePr>
            <a:graphicFrameLocks noGrp="1"/>
          </p:cNvGraphicFramePr>
          <p:nvPr>
            <p:ph idx="1"/>
          </p:nvPr>
        </p:nvGraphicFramePr>
        <p:xfrm>
          <a:off x="457200" y="1125538"/>
          <a:ext cx="8507413" cy="5029200"/>
        </p:xfrm>
        <a:graphic>
          <a:graphicData uri="http://schemas.openxmlformats.org/drawingml/2006/table">
            <a:tbl>
              <a:tblPr firstRow="1" bandRow="1">
                <a:tableStyleId>{5C22544A-7EE6-4342-B048-85BDC9FD1C3A}</a:tableStyleId>
              </a:tblPr>
              <a:tblGrid>
                <a:gridCol w="2314600"/>
                <a:gridCol w="2232248"/>
                <a:gridCol w="3960564"/>
              </a:tblGrid>
              <a:tr h="370840">
                <a:tc>
                  <a:txBody>
                    <a:bodyPr/>
                    <a:lstStyle/>
                    <a:p>
                      <a:r>
                        <a:rPr lang="it-IT" dirty="0" smtClean="0"/>
                        <a:t>Ambiti legge 107</a:t>
                      </a:r>
                    </a:p>
                    <a:p>
                      <a:endParaRPr lang="it-IT" dirty="0" smtClean="0"/>
                    </a:p>
                    <a:p>
                      <a:r>
                        <a:rPr lang="it-IT" dirty="0" smtClean="0"/>
                        <a:t>b) Risultati ottenuti dal docente o dal gruppo di docenti in relazione al potenziamento delle</a:t>
                      </a:r>
                    </a:p>
                    <a:p>
                      <a:r>
                        <a:rPr lang="it-IT" dirty="0" smtClean="0"/>
                        <a:t>competenze degli</a:t>
                      </a:r>
                    </a:p>
                    <a:p>
                      <a:r>
                        <a:rPr lang="it-IT" dirty="0" smtClean="0"/>
                        <a:t>alunni e dell’innovazione</a:t>
                      </a:r>
                    </a:p>
                    <a:p>
                      <a:r>
                        <a:rPr lang="it-IT" dirty="0" smtClean="0"/>
                        <a:t>didattica e</a:t>
                      </a:r>
                    </a:p>
                    <a:p>
                      <a:r>
                        <a:rPr lang="it-IT" dirty="0" smtClean="0"/>
                        <a:t>metodologica, nonché</a:t>
                      </a:r>
                    </a:p>
                    <a:p>
                      <a:r>
                        <a:rPr lang="it-IT" dirty="0" smtClean="0"/>
                        <a:t>della collaborazione</a:t>
                      </a:r>
                    </a:p>
                    <a:p>
                      <a:r>
                        <a:rPr lang="it-IT" dirty="0" smtClean="0"/>
                        <a:t>alla ricerca didattica,</a:t>
                      </a:r>
                    </a:p>
                    <a:p>
                      <a:r>
                        <a:rPr lang="it-IT" dirty="0" smtClean="0"/>
                        <a:t>alla documentazione e alla diffusione di buone pratiche didattiche</a:t>
                      </a:r>
                      <a:endParaRPr lang="it-IT" dirty="0"/>
                    </a:p>
                  </a:txBody>
                  <a:tcPr/>
                </a:tc>
                <a:tc>
                  <a:txBody>
                    <a:bodyPr/>
                    <a:lstStyle/>
                    <a:p>
                      <a:r>
                        <a:rPr lang="it-IT" dirty="0" smtClean="0"/>
                        <a:t>Abilità / Competenze</a:t>
                      </a:r>
                      <a:r>
                        <a:rPr lang="it-IT" baseline="0" dirty="0" smtClean="0"/>
                        <a:t> </a:t>
                      </a:r>
                    </a:p>
                    <a:p>
                      <a:r>
                        <a:rPr lang="it-IT" baseline="0" dirty="0" smtClean="0"/>
                        <a:t>In </a:t>
                      </a:r>
                      <a:endParaRPr lang="it-IT" dirty="0" smtClean="0"/>
                    </a:p>
                    <a:p>
                      <a:endParaRPr lang="it-IT" dirty="0" smtClean="0"/>
                    </a:p>
                    <a:p>
                      <a:endParaRPr lang="it-IT" dirty="0" smtClean="0"/>
                    </a:p>
                    <a:p>
                      <a:endParaRPr lang="it-IT" dirty="0" smtClean="0"/>
                    </a:p>
                    <a:p>
                      <a:r>
                        <a:rPr lang="it-IT" dirty="0" smtClean="0"/>
                        <a:t>Cura della didattica:</a:t>
                      </a:r>
                    </a:p>
                    <a:p>
                      <a:r>
                        <a:rPr lang="it-IT" dirty="0" smtClean="0"/>
                        <a:t>programmazione</a:t>
                      </a:r>
                    </a:p>
                    <a:p>
                      <a:r>
                        <a:rPr lang="it-IT" dirty="0" smtClean="0"/>
                        <a:t>delle attività e</a:t>
                      </a:r>
                    </a:p>
                    <a:p>
                      <a:r>
                        <a:rPr lang="it-IT" dirty="0" smtClean="0"/>
                        <a:t>valutazione degli</a:t>
                      </a:r>
                      <a:endParaRPr lang="it-IT" dirty="0"/>
                    </a:p>
                  </a:txBody>
                  <a:tcPr/>
                </a:tc>
                <a:tc>
                  <a:txBody>
                    <a:bodyPr/>
                    <a:lstStyle/>
                    <a:p>
                      <a:r>
                        <a:rPr lang="it-IT" dirty="0" smtClean="0"/>
                        <a:t>Descrittori</a:t>
                      </a:r>
                    </a:p>
                    <a:p>
                      <a:endParaRPr lang="it-IT" dirty="0" smtClean="0"/>
                    </a:p>
                    <a:p>
                      <a:r>
                        <a:rPr lang="it-IT" sz="2000" dirty="0" smtClean="0"/>
                        <a:t>Uso di strumenti valutativi adeguati a rilevare lo sviluppo di competenze</a:t>
                      </a:r>
                    </a:p>
                    <a:p>
                      <a:r>
                        <a:rPr lang="it-IT" sz="2000" dirty="0" smtClean="0"/>
                        <a:t>(rubriche di valutazione, prove</a:t>
                      </a:r>
                    </a:p>
                    <a:p>
                      <a:r>
                        <a:rPr lang="it-IT" sz="2000" dirty="0" smtClean="0"/>
                        <a:t>autentiche…)</a:t>
                      </a:r>
                    </a:p>
                    <a:p>
                      <a:r>
                        <a:rPr lang="it-IT" sz="2000" dirty="0" smtClean="0"/>
                        <a:t>. Esiti degli studenti</a:t>
                      </a:r>
                    </a:p>
                    <a:p>
                      <a:r>
                        <a:rPr lang="it-IT" sz="2000" dirty="0" smtClean="0"/>
                        <a:t>.Esiti delle prove INVALSI (per le classi coinvolte)</a:t>
                      </a:r>
                    </a:p>
                    <a:p>
                      <a:r>
                        <a:rPr lang="it-IT" sz="2000" dirty="0" smtClean="0"/>
                        <a:t>.Esiti degli studenti negli anni successivi (anche dopo il diploma)</a:t>
                      </a:r>
                    </a:p>
                    <a:p>
                      <a:r>
                        <a:rPr lang="it-IT" sz="2000" dirty="0" smtClean="0"/>
                        <a:t>.Impegno in progetti di ricerca</a:t>
                      </a:r>
                    </a:p>
                    <a:p>
                      <a:r>
                        <a:rPr lang="it-IT" sz="2000" dirty="0" smtClean="0"/>
                        <a:t>metodologica e didattica</a:t>
                      </a:r>
                    </a:p>
                    <a:p>
                      <a:r>
                        <a:rPr lang="it-IT" sz="2000" dirty="0" smtClean="0"/>
                        <a:t>.Impegno nella pubblicazione e diffusione</a:t>
                      </a:r>
                      <a:endParaRPr lang="it-IT" sz="2000" dirty="0"/>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olo 1"/>
          <p:cNvSpPr>
            <a:spLocks noGrp="1"/>
          </p:cNvSpPr>
          <p:nvPr>
            <p:ph type="title"/>
          </p:nvPr>
        </p:nvSpPr>
        <p:spPr>
          <a:xfrm>
            <a:off x="323850" y="333375"/>
            <a:ext cx="8229600" cy="792163"/>
          </a:xfrm>
        </p:spPr>
        <p:txBody>
          <a:bodyPr/>
          <a:lstStyle/>
          <a:p>
            <a:r>
              <a:rPr lang="it-IT" smtClean="0"/>
              <a:t>I CRITERI</a:t>
            </a:r>
          </a:p>
        </p:txBody>
      </p:sp>
      <p:graphicFrame>
        <p:nvGraphicFramePr>
          <p:cNvPr id="4" name="Segnaposto contenuto 3"/>
          <p:cNvGraphicFramePr>
            <a:graphicFrameLocks noGrp="1"/>
          </p:cNvGraphicFramePr>
          <p:nvPr>
            <p:ph idx="1"/>
          </p:nvPr>
        </p:nvGraphicFramePr>
        <p:xfrm>
          <a:off x="250825" y="981075"/>
          <a:ext cx="8569325" cy="5973763"/>
        </p:xfrm>
        <a:graphic>
          <a:graphicData uri="http://schemas.openxmlformats.org/drawingml/2006/table">
            <a:tbl>
              <a:tblPr firstRow="1" bandRow="1">
                <a:tableStyleId>{5C22544A-7EE6-4342-B048-85BDC9FD1C3A}</a:tableStyleId>
              </a:tblPr>
              <a:tblGrid>
                <a:gridCol w="2856442"/>
                <a:gridCol w="2856442"/>
                <a:gridCol w="2856442"/>
              </a:tblGrid>
              <a:tr h="5544616">
                <a:tc>
                  <a:txBody>
                    <a:bodyPr/>
                    <a:lstStyle/>
                    <a:p>
                      <a:endParaRPr lang="it-IT" dirty="0" smtClean="0"/>
                    </a:p>
                    <a:p>
                      <a:endParaRPr lang="it-IT" dirty="0" smtClean="0"/>
                    </a:p>
                    <a:p>
                      <a:r>
                        <a:rPr lang="it-IT" dirty="0" smtClean="0"/>
                        <a:t>Ambiti legge107</a:t>
                      </a:r>
                      <a:endParaRPr lang="it-IT" dirty="0"/>
                    </a:p>
                  </a:txBody>
                  <a:tcPr/>
                </a:tc>
                <a:tc>
                  <a:txBody>
                    <a:bodyPr/>
                    <a:lstStyle/>
                    <a:p>
                      <a:endParaRPr lang="it-IT" dirty="0" smtClean="0"/>
                    </a:p>
                    <a:p>
                      <a:endParaRPr lang="it-IT" dirty="0" smtClean="0"/>
                    </a:p>
                    <a:p>
                      <a:r>
                        <a:rPr lang="it-IT" dirty="0" smtClean="0"/>
                        <a:t>Abilità /Competenze</a:t>
                      </a:r>
                    </a:p>
                    <a:p>
                      <a:r>
                        <a:rPr lang="it-IT" dirty="0" smtClean="0"/>
                        <a:t>In</a:t>
                      </a:r>
                    </a:p>
                    <a:p>
                      <a:endParaRPr lang="it-IT" dirty="0" smtClean="0"/>
                    </a:p>
                    <a:p>
                      <a:endParaRPr lang="it-IT" dirty="0" smtClean="0"/>
                    </a:p>
                    <a:p>
                      <a:endParaRPr lang="it-IT" dirty="0" smtClean="0"/>
                    </a:p>
                    <a:p>
                      <a:r>
                        <a:rPr lang="it-IT" sz="2000" dirty="0" smtClean="0"/>
                        <a:t>Cura delle relazioni</a:t>
                      </a:r>
                    </a:p>
                    <a:p>
                      <a:endParaRPr lang="it-IT" sz="2000" dirty="0" smtClean="0"/>
                    </a:p>
                    <a:p>
                      <a:endParaRPr lang="it-IT" sz="2000" dirty="0" smtClean="0"/>
                    </a:p>
                    <a:p>
                      <a:endParaRPr lang="it-IT" sz="2000" dirty="0" smtClean="0"/>
                    </a:p>
                    <a:p>
                      <a:endParaRPr lang="it-IT" sz="2000" dirty="0" smtClean="0"/>
                    </a:p>
                    <a:p>
                      <a:endParaRPr lang="it-IT" sz="2000" dirty="0" smtClean="0"/>
                    </a:p>
                    <a:p>
                      <a:endParaRPr lang="it-IT" sz="2000" dirty="0" smtClean="0"/>
                    </a:p>
                    <a:p>
                      <a:r>
                        <a:rPr lang="it-IT" sz="2000" dirty="0" smtClean="0"/>
                        <a:t>Cura della /delle</a:t>
                      </a:r>
                    </a:p>
                    <a:p>
                      <a:r>
                        <a:rPr lang="it-IT" sz="2000" dirty="0" smtClean="0"/>
                        <a:t>classi</a:t>
                      </a:r>
                      <a:endParaRPr lang="it-IT" sz="2000" dirty="0"/>
                    </a:p>
                  </a:txBody>
                  <a:tcPr/>
                </a:tc>
                <a:tc>
                  <a:txBody>
                    <a:bodyPr/>
                    <a:lstStyle/>
                    <a:p>
                      <a:endParaRPr lang="it-IT" dirty="0" smtClean="0"/>
                    </a:p>
                    <a:p>
                      <a:r>
                        <a:rPr lang="it-IT" dirty="0" smtClean="0"/>
                        <a:t>Descrittori</a:t>
                      </a:r>
                    </a:p>
                    <a:p>
                      <a:endParaRPr lang="it-IT" dirty="0" smtClean="0"/>
                    </a:p>
                    <a:p>
                      <a:endParaRPr lang="it-IT" dirty="0" smtClean="0"/>
                    </a:p>
                    <a:p>
                      <a:r>
                        <a:rPr lang="it-IT" sz="2000" dirty="0" smtClean="0"/>
                        <a:t>Relazioni positive con</a:t>
                      </a:r>
                    </a:p>
                    <a:p>
                      <a:r>
                        <a:rPr lang="it-IT" sz="2000" dirty="0" smtClean="0"/>
                        <a:t>i genitori</a:t>
                      </a:r>
                    </a:p>
                    <a:p>
                      <a:r>
                        <a:rPr lang="it-IT" sz="2000" dirty="0" smtClean="0"/>
                        <a:t>i colleghi</a:t>
                      </a:r>
                    </a:p>
                    <a:p>
                      <a:r>
                        <a:rPr lang="it-IT" sz="2000" dirty="0" smtClean="0"/>
                        <a:t>il dirigente</a:t>
                      </a:r>
                    </a:p>
                    <a:p>
                      <a:r>
                        <a:rPr lang="it-IT" sz="2000" dirty="0" smtClean="0"/>
                        <a:t>i soggetti del territorio</a:t>
                      </a:r>
                    </a:p>
                    <a:p>
                      <a:endParaRPr lang="it-IT" sz="2000" dirty="0" smtClean="0"/>
                    </a:p>
                    <a:p>
                      <a:endParaRPr lang="it-IT" sz="2000" dirty="0" smtClean="0"/>
                    </a:p>
                    <a:p>
                      <a:r>
                        <a:rPr lang="it-IT" sz="2000" dirty="0" smtClean="0"/>
                        <a:t>Relazioni positive con gli studenti</a:t>
                      </a:r>
                    </a:p>
                    <a:p>
                      <a:r>
                        <a:rPr lang="it-IT" sz="2000" dirty="0" smtClean="0"/>
                        <a:t>.Consuetudine nell’uso di interventi  didattici con coinvolgimento degli  studenti </a:t>
                      </a:r>
                    </a:p>
                    <a:p>
                      <a:endParaRPr lang="it-IT" dirty="0" smtClean="0"/>
                    </a:p>
                    <a:p>
                      <a:endParaRPr lang="it-IT" dirty="0" smtClean="0"/>
                    </a:p>
                    <a:p>
                      <a:endParaRPr lang="it-IT" dirty="0"/>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11188" y="620713"/>
            <a:ext cx="8229600" cy="504825"/>
          </a:xfrm>
        </p:spPr>
        <p:txBody>
          <a:bodyPr rtlCol="0">
            <a:normAutofit fontScale="90000"/>
          </a:bodyPr>
          <a:lstStyle/>
          <a:p>
            <a:pPr fontAlgn="auto">
              <a:spcAft>
                <a:spcPts val="0"/>
              </a:spcAft>
              <a:defRPr/>
            </a:pPr>
            <a:r>
              <a:rPr lang="it-IT" dirty="0" smtClean="0"/>
              <a:t>I CRITERI</a:t>
            </a:r>
            <a:endParaRPr lang="it-IT" dirty="0"/>
          </a:p>
        </p:txBody>
      </p:sp>
      <p:graphicFrame>
        <p:nvGraphicFramePr>
          <p:cNvPr id="4" name="Segnaposto contenuto 3"/>
          <p:cNvGraphicFramePr>
            <a:graphicFrameLocks noGrp="1"/>
          </p:cNvGraphicFramePr>
          <p:nvPr>
            <p:ph idx="1"/>
          </p:nvPr>
        </p:nvGraphicFramePr>
        <p:xfrm>
          <a:off x="468313" y="1268413"/>
          <a:ext cx="8229600" cy="5273675"/>
        </p:xfrm>
        <a:graphic>
          <a:graphicData uri="http://schemas.openxmlformats.org/drawingml/2006/table">
            <a:tbl>
              <a:tblPr firstRow="1" bandRow="1">
                <a:tableStyleId>{5C22544A-7EE6-4342-B048-85BDC9FD1C3A}</a:tableStyleId>
              </a:tblPr>
              <a:tblGrid>
                <a:gridCol w="2743200"/>
                <a:gridCol w="2296591"/>
                <a:gridCol w="3189809"/>
              </a:tblGrid>
              <a:tr h="370840">
                <a:tc>
                  <a:txBody>
                    <a:bodyPr/>
                    <a:lstStyle/>
                    <a:p>
                      <a:r>
                        <a:rPr lang="it-IT" dirty="0" smtClean="0"/>
                        <a:t>Ambiti</a:t>
                      </a:r>
                      <a:r>
                        <a:rPr lang="it-IT" baseline="0" dirty="0" smtClean="0"/>
                        <a:t> Legge 107c) </a:t>
                      </a:r>
                    </a:p>
                    <a:p>
                      <a:endParaRPr lang="it-IT" baseline="0" dirty="0" smtClean="0"/>
                    </a:p>
                    <a:p>
                      <a:endParaRPr lang="it-IT" baseline="0" dirty="0" smtClean="0"/>
                    </a:p>
                    <a:p>
                      <a:endParaRPr lang="it-IT" baseline="0" dirty="0" smtClean="0"/>
                    </a:p>
                    <a:p>
                      <a:r>
                        <a:rPr lang="it-IT" sz="2000" baseline="0" dirty="0" smtClean="0"/>
                        <a:t>Responsabilità</a:t>
                      </a:r>
                    </a:p>
                    <a:p>
                      <a:r>
                        <a:rPr lang="it-IT" sz="2000" baseline="0" dirty="0" smtClean="0"/>
                        <a:t>assunte nel</a:t>
                      </a:r>
                    </a:p>
                    <a:p>
                      <a:r>
                        <a:rPr lang="it-IT" sz="2000" baseline="0" dirty="0" smtClean="0"/>
                        <a:t>coordinamento</a:t>
                      </a:r>
                    </a:p>
                    <a:p>
                      <a:r>
                        <a:rPr lang="it-IT" sz="2000" baseline="0" dirty="0" smtClean="0"/>
                        <a:t>organizzativo e</a:t>
                      </a:r>
                    </a:p>
                    <a:p>
                      <a:r>
                        <a:rPr lang="it-IT" sz="2000" baseline="0" dirty="0" smtClean="0"/>
                        <a:t>didattico e nella</a:t>
                      </a:r>
                    </a:p>
                    <a:p>
                      <a:r>
                        <a:rPr lang="it-IT" sz="2000" baseline="0" dirty="0" smtClean="0"/>
                        <a:t>formazione del</a:t>
                      </a:r>
                    </a:p>
                    <a:p>
                      <a:r>
                        <a:rPr lang="it-IT" sz="2000" baseline="0" dirty="0" smtClean="0"/>
                        <a:t>personale</a:t>
                      </a:r>
                      <a:endParaRPr lang="it-IT" sz="2000" dirty="0"/>
                    </a:p>
                  </a:txBody>
                  <a:tcPr/>
                </a:tc>
                <a:tc>
                  <a:txBody>
                    <a:bodyPr/>
                    <a:lstStyle/>
                    <a:p>
                      <a:r>
                        <a:rPr lang="it-IT" dirty="0" smtClean="0"/>
                        <a:t>Abilità Competenze </a:t>
                      </a:r>
                    </a:p>
                    <a:p>
                      <a:endParaRPr lang="it-IT" dirty="0" smtClean="0"/>
                    </a:p>
                    <a:p>
                      <a:endParaRPr lang="it-IT" dirty="0" smtClean="0"/>
                    </a:p>
                    <a:p>
                      <a:endParaRPr lang="it-IT" dirty="0" smtClean="0"/>
                    </a:p>
                    <a:p>
                      <a:endParaRPr lang="it-IT" dirty="0" smtClean="0"/>
                    </a:p>
                    <a:p>
                      <a:r>
                        <a:rPr lang="it-IT" sz="2000" dirty="0" smtClean="0"/>
                        <a:t>Organizzazione</a:t>
                      </a:r>
                    </a:p>
                    <a:p>
                      <a:r>
                        <a:rPr lang="it-IT" sz="2000" dirty="0" smtClean="0"/>
                        <a:t>della didattica</a:t>
                      </a:r>
                      <a:endParaRPr lang="it-IT" sz="2000" dirty="0"/>
                    </a:p>
                  </a:txBody>
                  <a:tcPr/>
                </a:tc>
                <a:tc>
                  <a:txBody>
                    <a:bodyPr/>
                    <a:lstStyle/>
                    <a:p>
                      <a:r>
                        <a:rPr lang="it-IT" dirty="0" smtClean="0"/>
                        <a:t>Descrittori</a:t>
                      </a:r>
                    </a:p>
                    <a:p>
                      <a:endParaRPr lang="it-IT" dirty="0" smtClean="0"/>
                    </a:p>
                    <a:p>
                      <a:r>
                        <a:rPr lang="it-IT" sz="2000" dirty="0" smtClean="0"/>
                        <a:t>Assunzione di compiti e di</a:t>
                      </a:r>
                    </a:p>
                    <a:p>
                      <a:r>
                        <a:rPr lang="it-IT" sz="2000" dirty="0" smtClean="0"/>
                        <a:t>responsabilità nel coordinamento e</a:t>
                      </a:r>
                    </a:p>
                    <a:p>
                      <a:r>
                        <a:rPr lang="it-IT" sz="2000" dirty="0" smtClean="0"/>
                        <a:t>nella progettazione del lavoro dei</a:t>
                      </a:r>
                    </a:p>
                    <a:p>
                      <a:r>
                        <a:rPr lang="it-IT" sz="2000" dirty="0" smtClean="0"/>
                        <a:t>dipartimenti, dei gruppi di progetto,</a:t>
                      </a:r>
                    </a:p>
                    <a:p>
                      <a:r>
                        <a:rPr lang="it-IT" sz="2000" dirty="0" smtClean="0"/>
                        <a:t>dei consigli di classe</a:t>
                      </a:r>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33412"/>
          </a:xfrm>
        </p:spPr>
        <p:txBody>
          <a:bodyPr rtlCol="0">
            <a:normAutofit fontScale="90000"/>
          </a:bodyPr>
          <a:lstStyle/>
          <a:p>
            <a:pPr fontAlgn="auto">
              <a:spcAft>
                <a:spcPts val="0"/>
              </a:spcAft>
              <a:defRPr/>
            </a:pPr>
            <a:r>
              <a:rPr lang="it-IT" dirty="0" smtClean="0"/>
              <a:t>I CRITERI</a:t>
            </a:r>
            <a:endParaRPr lang="it-IT" dirty="0"/>
          </a:p>
        </p:txBody>
      </p:sp>
      <p:graphicFrame>
        <p:nvGraphicFramePr>
          <p:cNvPr id="4" name="Segnaposto contenuto 3"/>
          <p:cNvGraphicFramePr>
            <a:graphicFrameLocks noGrp="1"/>
          </p:cNvGraphicFramePr>
          <p:nvPr>
            <p:ph idx="1"/>
          </p:nvPr>
        </p:nvGraphicFramePr>
        <p:xfrm>
          <a:off x="395288" y="981075"/>
          <a:ext cx="8424862" cy="5761038"/>
        </p:xfrm>
        <a:graphic>
          <a:graphicData uri="http://schemas.openxmlformats.org/drawingml/2006/table">
            <a:tbl>
              <a:tblPr firstRow="1" bandRow="1">
                <a:tableStyleId>{5C22544A-7EE6-4342-B048-85BDC9FD1C3A}</a:tableStyleId>
              </a:tblPr>
              <a:tblGrid>
                <a:gridCol w="2016472"/>
                <a:gridCol w="2376264"/>
                <a:gridCol w="4032125"/>
              </a:tblGrid>
              <a:tr h="370840">
                <a:tc>
                  <a:txBody>
                    <a:bodyPr/>
                    <a:lstStyle/>
                    <a:p>
                      <a:r>
                        <a:rPr lang="it-IT" dirty="0" smtClean="0"/>
                        <a:t>Ambiti Legge 107</a:t>
                      </a:r>
                      <a:endParaRPr lang="it-IT" dirty="0"/>
                    </a:p>
                  </a:txBody>
                  <a:tcPr/>
                </a:tc>
                <a:tc>
                  <a:txBody>
                    <a:bodyPr/>
                    <a:lstStyle/>
                    <a:p>
                      <a:r>
                        <a:rPr lang="it-IT" dirty="0" smtClean="0"/>
                        <a:t>Abilità / Competenze </a:t>
                      </a:r>
                    </a:p>
                    <a:p>
                      <a:r>
                        <a:rPr lang="it-IT" dirty="0" smtClean="0"/>
                        <a:t>In</a:t>
                      </a:r>
                    </a:p>
                    <a:p>
                      <a:endParaRPr lang="it-IT" dirty="0" smtClean="0"/>
                    </a:p>
                    <a:p>
                      <a:r>
                        <a:rPr lang="it-IT" sz="2000" dirty="0" smtClean="0"/>
                        <a:t>Organizzazione della</a:t>
                      </a:r>
                    </a:p>
                    <a:p>
                      <a:r>
                        <a:rPr lang="it-IT" sz="2000" dirty="0" smtClean="0"/>
                        <a:t>Scuola </a:t>
                      </a:r>
                    </a:p>
                    <a:p>
                      <a:endParaRPr lang="it-IT" dirty="0" smtClean="0"/>
                    </a:p>
                    <a:p>
                      <a:r>
                        <a:rPr lang="it-IT" sz="2000" dirty="0" smtClean="0"/>
                        <a:t>Organizzazione della</a:t>
                      </a:r>
                    </a:p>
                    <a:p>
                      <a:r>
                        <a:rPr lang="it-IT" sz="2000" dirty="0" smtClean="0"/>
                        <a:t>formazione</a:t>
                      </a:r>
                      <a:endParaRPr lang="it-IT" sz="2000" dirty="0"/>
                    </a:p>
                  </a:txBody>
                  <a:tcPr/>
                </a:tc>
                <a:tc>
                  <a:txBody>
                    <a:bodyPr/>
                    <a:lstStyle/>
                    <a:p>
                      <a:r>
                        <a:rPr lang="it-IT" dirty="0" smtClean="0"/>
                        <a:t>Descrittori</a:t>
                      </a:r>
                    </a:p>
                    <a:p>
                      <a:endParaRPr lang="it-IT" dirty="0" smtClean="0"/>
                    </a:p>
                    <a:p>
                      <a:r>
                        <a:rPr lang="it-IT" sz="2000" dirty="0" smtClean="0"/>
                        <a:t>.Assunzione di compiti e di responsabilità</a:t>
                      </a:r>
                    </a:p>
                    <a:p>
                      <a:r>
                        <a:rPr lang="it-IT" sz="2000" dirty="0" smtClean="0"/>
                        <a:t>nel coordinamento</a:t>
                      </a:r>
                    </a:p>
                    <a:p>
                      <a:r>
                        <a:rPr lang="it-IT" sz="2000" dirty="0" smtClean="0"/>
                        <a:t>. di attività della scuola</a:t>
                      </a:r>
                    </a:p>
                    <a:p>
                      <a:r>
                        <a:rPr lang="it-IT" sz="2000" dirty="0" smtClean="0"/>
                        <a:t>. di supporto organizzativo al</a:t>
                      </a:r>
                    </a:p>
                    <a:p>
                      <a:r>
                        <a:rPr lang="it-IT" sz="2000" dirty="0" smtClean="0"/>
                        <a:t>dirigente</a:t>
                      </a:r>
                    </a:p>
                    <a:p>
                      <a:r>
                        <a:rPr lang="it-IT" sz="2000" dirty="0" smtClean="0"/>
                        <a:t>. di attività anche in orario</a:t>
                      </a:r>
                    </a:p>
                    <a:p>
                      <a:r>
                        <a:rPr lang="it-IT" sz="2000" dirty="0" smtClean="0"/>
                        <a:t>extracurricolare</a:t>
                      </a:r>
                    </a:p>
                    <a:p>
                      <a:r>
                        <a:rPr lang="it-IT" sz="2000" dirty="0" smtClean="0"/>
                        <a:t>. di attività in periodi di chiusura delle lezioni </a:t>
                      </a:r>
                    </a:p>
                    <a:p>
                      <a:endParaRPr lang="it-IT" sz="2000" dirty="0" smtClean="0"/>
                    </a:p>
                    <a:p>
                      <a:endParaRPr lang="it-IT" sz="2000" dirty="0" smtClean="0"/>
                    </a:p>
                    <a:p>
                      <a:endParaRPr lang="it-IT" sz="2000" dirty="0" smtClean="0"/>
                    </a:p>
                    <a:p>
                      <a:endParaRPr lang="it-IT" sz="2000" dirty="0" smtClean="0"/>
                    </a:p>
                    <a:p>
                      <a:endParaRPr lang="it-IT" sz="2000" dirty="0" smtClean="0"/>
                    </a:p>
                    <a:p>
                      <a:endParaRPr lang="it-IT" dirty="0" smtClean="0"/>
                    </a:p>
                    <a:p>
                      <a:endParaRPr lang="it-IT" dirty="0"/>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olo 1"/>
          <p:cNvSpPr>
            <a:spLocks noGrp="1"/>
          </p:cNvSpPr>
          <p:nvPr>
            <p:ph type="title"/>
          </p:nvPr>
        </p:nvSpPr>
        <p:spPr>
          <a:xfrm>
            <a:off x="468313" y="260350"/>
            <a:ext cx="8229600" cy="882650"/>
          </a:xfrm>
        </p:spPr>
        <p:txBody>
          <a:bodyPr/>
          <a:lstStyle/>
          <a:p>
            <a:r>
              <a:rPr lang="it-IT" smtClean="0"/>
              <a:t>Chi premiare</a:t>
            </a:r>
          </a:p>
        </p:txBody>
      </p:sp>
      <p:sp>
        <p:nvSpPr>
          <p:cNvPr id="3" name="Segnaposto contenuto 2"/>
          <p:cNvSpPr>
            <a:spLocks noGrp="1"/>
          </p:cNvSpPr>
          <p:nvPr>
            <p:ph idx="1"/>
          </p:nvPr>
        </p:nvSpPr>
        <p:spPr>
          <a:xfrm>
            <a:off x="468313" y="1125538"/>
            <a:ext cx="8218487" cy="5000625"/>
          </a:xfrm>
        </p:spPr>
        <p:txBody>
          <a:bodyPr rtlCol="0">
            <a:normAutofit fontScale="85000" lnSpcReduction="20000"/>
          </a:bodyPr>
          <a:lstStyle/>
          <a:p>
            <a:pPr marL="0" indent="0" fontAlgn="auto">
              <a:spcAft>
                <a:spcPts val="0"/>
              </a:spcAft>
              <a:buFont typeface="Arial" panose="020B0604020202020204" pitchFamily="34" charset="0"/>
              <a:buNone/>
              <a:defRPr/>
            </a:pPr>
            <a:r>
              <a:rPr lang="it-IT" dirty="0" smtClean="0"/>
              <a:t>Chi ha avuto comportamenti e svolto azioni che vanno significativamente oltre il normale comportamento diligente del docente </a:t>
            </a:r>
          </a:p>
          <a:p>
            <a:pPr marL="0" indent="0" fontAlgn="auto">
              <a:spcAft>
                <a:spcPts val="0"/>
              </a:spcAft>
              <a:buFont typeface="Arial" panose="020B0604020202020204" pitchFamily="34" charset="0"/>
              <a:buNone/>
              <a:defRPr/>
            </a:pPr>
            <a:r>
              <a:rPr lang="it-IT" dirty="0" smtClean="0"/>
              <a:t>Il Dirigente deve </a:t>
            </a:r>
          </a:p>
          <a:p>
            <a:pPr marL="0" indent="0" fontAlgn="auto">
              <a:spcAft>
                <a:spcPts val="0"/>
              </a:spcAft>
              <a:buFont typeface="Arial" panose="020B0604020202020204" pitchFamily="34" charset="0"/>
              <a:buNone/>
              <a:defRPr/>
            </a:pPr>
            <a:r>
              <a:rPr lang="it-IT" sz="4100" dirty="0" smtClean="0"/>
              <a:t>                               </a:t>
            </a:r>
            <a:r>
              <a:rPr lang="it-IT" sz="4600" dirty="0" smtClean="0"/>
              <a:t>Motivare</a:t>
            </a:r>
          </a:p>
          <a:p>
            <a:pPr marL="0" indent="0" fontAlgn="auto">
              <a:spcAft>
                <a:spcPts val="0"/>
              </a:spcAft>
              <a:buFont typeface="Arial" panose="020B0604020202020204" pitchFamily="34" charset="0"/>
              <a:buNone/>
              <a:defRPr/>
            </a:pPr>
            <a:r>
              <a:rPr lang="it-IT" dirty="0" smtClean="0"/>
              <a:t>• Il giudizio con:</a:t>
            </a:r>
          </a:p>
          <a:p>
            <a:pPr marL="0" indent="0" fontAlgn="auto">
              <a:spcAft>
                <a:spcPts val="0"/>
              </a:spcAft>
              <a:buFont typeface="Arial" panose="020B0604020202020204" pitchFamily="34" charset="0"/>
              <a:buNone/>
              <a:defRPr/>
            </a:pPr>
            <a:r>
              <a:rPr lang="it-IT" dirty="0" smtClean="0"/>
              <a:t>• Indicazione dei fatti sintomatici relativi al  </a:t>
            </a:r>
          </a:p>
          <a:p>
            <a:pPr marL="0" indent="0" fontAlgn="auto">
              <a:spcAft>
                <a:spcPts val="0"/>
              </a:spcAft>
              <a:buFont typeface="Arial" panose="020B0604020202020204" pitchFamily="34" charset="0"/>
              <a:buNone/>
              <a:defRPr/>
            </a:pPr>
            <a:r>
              <a:rPr lang="it-IT" dirty="0"/>
              <a:t> </a:t>
            </a:r>
            <a:r>
              <a:rPr lang="it-IT" dirty="0" smtClean="0"/>
              <a:t>   miglioramento, dovuto ai comportamenti del docente   </a:t>
            </a:r>
          </a:p>
          <a:p>
            <a:pPr marL="0" indent="0" fontAlgn="auto">
              <a:spcAft>
                <a:spcPts val="0"/>
              </a:spcAft>
              <a:buFont typeface="Arial" panose="020B0604020202020204" pitchFamily="34" charset="0"/>
              <a:buNone/>
              <a:defRPr/>
            </a:pPr>
            <a:r>
              <a:rPr lang="it-IT" dirty="0"/>
              <a:t> </a:t>
            </a:r>
            <a:r>
              <a:rPr lang="it-IT" dirty="0" smtClean="0"/>
              <a:t>   nei tre “ambiti” indicati  dalla legge</a:t>
            </a:r>
          </a:p>
          <a:p>
            <a:pPr marL="0" indent="0" fontAlgn="auto">
              <a:spcAft>
                <a:spcPts val="0"/>
              </a:spcAft>
              <a:buFont typeface="Arial" panose="020B0604020202020204" pitchFamily="34" charset="0"/>
              <a:buNone/>
              <a:defRPr/>
            </a:pPr>
            <a:r>
              <a:rPr lang="it-IT" dirty="0" smtClean="0"/>
              <a:t>• Esplicitazione degli strumenti utilizzati dal  Dirigente per   </a:t>
            </a:r>
          </a:p>
          <a:p>
            <a:pPr marL="0" indent="0" fontAlgn="auto">
              <a:spcAft>
                <a:spcPts val="0"/>
              </a:spcAft>
              <a:buFont typeface="Arial" panose="020B0604020202020204" pitchFamily="34" charset="0"/>
              <a:buNone/>
              <a:defRPr/>
            </a:pPr>
            <a:r>
              <a:rPr lang="it-IT" dirty="0"/>
              <a:t> </a:t>
            </a:r>
            <a:r>
              <a:rPr lang="it-IT" dirty="0" smtClean="0"/>
              <a:t>   rilevare le prestazioni ;</a:t>
            </a:r>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04813"/>
            <a:ext cx="8229600" cy="720725"/>
          </a:xfrm>
        </p:spPr>
        <p:txBody>
          <a:bodyPr rtlCol="0">
            <a:normAutofit fontScale="90000"/>
          </a:bodyPr>
          <a:lstStyle/>
          <a:p>
            <a:pPr fontAlgn="auto">
              <a:spcAft>
                <a:spcPts val="0"/>
              </a:spcAft>
              <a:defRPr/>
            </a:pPr>
            <a:r>
              <a:rPr lang="it-IT" dirty="0" smtClean="0"/>
              <a:t>DA EVITARE </a:t>
            </a:r>
            <a:endParaRPr lang="it-IT" dirty="0"/>
          </a:p>
        </p:txBody>
      </p:sp>
      <p:sp>
        <p:nvSpPr>
          <p:cNvPr id="31746" name="Segnaposto contenuto 2"/>
          <p:cNvSpPr>
            <a:spLocks noGrp="1"/>
          </p:cNvSpPr>
          <p:nvPr>
            <p:ph idx="1"/>
          </p:nvPr>
        </p:nvSpPr>
        <p:spPr>
          <a:xfrm>
            <a:off x="457200" y="1125538"/>
            <a:ext cx="8229600" cy="5000625"/>
          </a:xfrm>
        </p:spPr>
        <p:txBody>
          <a:bodyPr/>
          <a:lstStyle/>
          <a:p>
            <a:pPr marL="0" indent="0">
              <a:buFont typeface="Arial" charset="0"/>
              <a:buNone/>
            </a:pPr>
            <a:endParaRPr lang="it-IT" smtClean="0"/>
          </a:p>
          <a:p>
            <a:pPr marL="0" indent="0">
              <a:buFont typeface="Arial" charset="0"/>
              <a:buNone/>
            </a:pPr>
            <a:r>
              <a:rPr lang="it-IT" smtClean="0"/>
              <a:t>• Sono da evitare da parte del Comitato misure</a:t>
            </a:r>
          </a:p>
          <a:p>
            <a:pPr marL="0" indent="0">
              <a:buFont typeface="Arial" charset="0"/>
              <a:buNone/>
            </a:pPr>
            <a:r>
              <a:rPr lang="it-IT" smtClean="0"/>
              <a:t>   limitative della discrezionalità del Dirigente</a:t>
            </a:r>
          </a:p>
          <a:p>
            <a:pPr marL="0" indent="0">
              <a:buFont typeface="Arial" charset="0"/>
              <a:buNone/>
            </a:pPr>
            <a:r>
              <a:rPr lang="it-IT" smtClean="0"/>
              <a:t>    (graduatorie, tabelle di punteggi,</a:t>
            </a:r>
          </a:p>
          <a:p>
            <a:pPr marL="0" indent="0">
              <a:buFont typeface="Arial" charset="0"/>
              <a:buNone/>
            </a:pPr>
            <a:r>
              <a:rPr lang="it-IT" smtClean="0"/>
              <a:t>    percentuali, numero di persone da premiare,  </a:t>
            </a:r>
          </a:p>
          <a:p>
            <a:pPr marL="0" indent="0">
              <a:buFont typeface="Arial" charset="0"/>
              <a:buNone/>
            </a:pPr>
            <a:r>
              <a:rPr lang="it-IT" smtClean="0"/>
              <a:t>    divisione per categorie,  consistenza del  </a:t>
            </a:r>
          </a:p>
          <a:p>
            <a:pPr marL="0" indent="0">
              <a:buFont typeface="Arial" charset="0"/>
              <a:buNone/>
            </a:pPr>
            <a:r>
              <a:rPr lang="it-IT" smtClean="0"/>
              <a:t>    premio individuale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olo 1"/>
          <p:cNvSpPr>
            <a:spLocks noGrp="1"/>
          </p:cNvSpPr>
          <p:nvPr>
            <p:ph type="title"/>
          </p:nvPr>
        </p:nvSpPr>
        <p:spPr>
          <a:xfrm>
            <a:off x="468313" y="476250"/>
            <a:ext cx="8229600" cy="865188"/>
          </a:xfrm>
        </p:spPr>
        <p:txBody>
          <a:bodyPr/>
          <a:lstStyle/>
          <a:p>
            <a:r>
              <a:rPr lang="it-IT" smtClean="0"/>
              <a:t>FRA TRE ANNI </a:t>
            </a:r>
          </a:p>
        </p:txBody>
      </p:sp>
      <p:sp>
        <p:nvSpPr>
          <p:cNvPr id="3" name="Segnaposto contenuto 2"/>
          <p:cNvSpPr>
            <a:spLocks noGrp="1"/>
          </p:cNvSpPr>
          <p:nvPr>
            <p:ph idx="1"/>
          </p:nvPr>
        </p:nvSpPr>
        <p:spPr/>
        <p:txBody>
          <a:bodyPr rtlCol="0">
            <a:normAutofit fontScale="92500"/>
          </a:bodyPr>
          <a:lstStyle/>
          <a:p>
            <a:pPr fontAlgn="auto">
              <a:spcAft>
                <a:spcPts val="0"/>
              </a:spcAft>
              <a:buFont typeface="Arial" panose="020B0604020202020204" pitchFamily="34" charset="0"/>
              <a:buChar char="•"/>
              <a:defRPr/>
            </a:pPr>
            <a:r>
              <a:rPr lang="it-IT" dirty="0" smtClean="0"/>
              <a:t>Comma130</a:t>
            </a:r>
          </a:p>
          <a:p>
            <a:pPr marL="0" indent="0" fontAlgn="auto">
              <a:spcAft>
                <a:spcPts val="0"/>
              </a:spcAft>
              <a:buFont typeface="Arial" panose="020B0604020202020204" pitchFamily="34" charset="0"/>
              <a:buNone/>
              <a:defRPr/>
            </a:pPr>
            <a:r>
              <a:rPr lang="it-IT" dirty="0" smtClean="0"/>
              <a:t>Al termine del periodo 2016-2018, gli USR inviano</a:t>
            </a:r>
          </a:p>
          <a:p>
            <a:pPr marL="0" indent="0" fontAlgn="auto">
              <a:spcAft>
                <a:spcPts val="0"/>
              </a:spcAft>
              <a:buFont typeface="Arial" panose="020B0604020202020204" pitchFamily="34" charset="0"/>
              <a:buNone/>
              <a:defRPr/>
            </a:pPr>
            <a:r>
              <a:rPr lang="it-IT" dirty="0" smtClean="0"/>
              <a:t>una relazione al MIUR sui criteri di fatto adottati dalle scuole per la valutazione premiale dei docenti.</a:t>
            </a:r>
          </a:p>
          <a:p>
            <a:pPr marL="0" indent="0" fontAlgn="auto">
              <a:spcAft>
                <a:spcPts val="0"/>
              </a:spcAft>
              <a:buFont typeface="Arial" panose="020B0604020202020204" pitchFamily="34" charset="0"/>
              <a:buNone/>
              <a:defRPr/>
            </a:pPr>
            <a:r>
              <a:rPr lang="it-IT" dirty="0" smtClean="0"/>
              <a:t>Su tale base, il MIUR affiderà ad un apposito</a:t>
            </a:r>
          </a:p>
          <a:p>
            <a:pPr marL="0" indent="0" fontAlgn="auto">
              <a:spcAft>
                <a:spcPts val="0"/>
              </a:spcAft>
              <a:buFont typeface="Arial" panose="020B0604020202020204" pitchFamily="34" charset="0"/>
              <a:buNone/>
              <a:defRPr/>
            </a:pPr>
            <a:r>
              <a:rPr lang="it-IT" dirty="0" smtClean="0"/>
              <a:t>Comitato scientifico il compito di predisporre le Linee Guida nazionali, che diventeranno il punto </a:t>
            </a:r>
            <a:r>
              <a:rPr lang="it-IT" smtClean="0"/>
              <a:t>di riferimento .</a:t>
            </a: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fontAlgn="auto">
              <a:spcAft>
                <a:spcPts val="0"/>
              </a:spcAft>
              <a:defRPr/>
            </a:pPr>
            <a:r>
              <a:rPr lang="it-IT" dirty="0" smtClean="0"/>
              <a:t/>
            </a:r>
            <a:br>
              <a:rPr lang="it-IT" dirty="0" smtClean="0"/>
            </a:br>
            <a:r>
              <a:rPr lang="it-IT" dirty="0" smtClean="0"/>
              <a:t>Il </a:t>
            </a:r>
            <a:r>
              <a:rPr lang="it-IT" dirty="0"/>
              <a:t>comitato di </a:t>
            </a:r>
            <a:r>
              <a:rPr lang="it-IT" dirty="0" smtClean="0"/>
              <a:t>valutazione del docente  </a:t>
            </a:r>
            <a:r>
              <a:rPr lang="it-IT" dirty="0"/>
              <a:t>– la </a:t>
            </a:r>
            <a:r>
              <a:rPr lang="it-IT" dirty="0" smtClean="0"/>
              <a:t>composizione-</a:t>
            </a:r>
            <a:r>
              <a:rPr lang="it-IT" dirty="0"/>
              <a:t/>
            </a:r>
            <a:br>
              <a:rPr lang="it-IT" dirty="0"/>
            </a:br>
            <a:endParaRPr lang="it-IT" dirty="0"/>
          </a:p>
        </p:txBody>
      </p:sp>
      <p:sp>
        <p:nvSpPr>
          <p:cNvPr id="15362" name="Segnaposto contenuto 2"/>
          <p:cNvSpPr>
            <a:spLocks noGrp="1"/>
          </p:cNvSpPr>
          <p:nvPr>
            <p:ph idx="1"/>
          </p:nvPr>
        </p:nvSpPr>
        <p:spPr>
          <a:xfrm>
            <a:off x="395288" y="1484313"/>
            <a:ext cx="8877300" cy="4525962"/>
          </a:xfrm>
        </p:spPr>
        <p:txBody>
          <a:bodyPr/>
          <a:lstStyle/>
          <a:p>
            <a:pPr marL="0" indent="0">
              <a:buFont typeface="Arial" charset="0"/>
              <a:buNone/>
            </a:pPr>
            <a:r>
              <a:rPr lang="it-IT" smtClean="0"/>
              <a:t>• Il dirigente, che lo presiede</a:t>
            </a:r>
          </a:p>
          <a:p>
            <a:pPr marL="0" indent="0">
              <a:buFont typeface="Arial" charset="0"/>
              <a:buNone/>
            </a:pPr>
            <a:r>
              <a:rPr lang="it-IT" smtClean="0"/>
              <a:t>• Tre docenti, di cui due scelti dal Collegio uno  </a:t>
            </a:r>
          </a:p>
          <a:p>
            <a:pPr marL="0" indent="0">
              <a:buFont typeface="Arial" charset="0"/>
              <a:buNone/>
            </a:pPr>
            <a:r>
              <a:rPr lang="it-IT" smtClean="0"/>
              <a:t>   dal  Consiglio d’Istituto</a:t>
            </a:r>
          </a:p>
          <a:p>
            <a:pPr marL="0" indent="0">
              <a:buFont typeface="Arial" charset="0"/>
              <a:buNone/>
            </a:pPr>
            <a:r>
              <a:rPr lang="it-IT" smtClean="0"/>
              <a:t>• Due genitori scelti dal Consiglio d’Istituto</a:t>
            </a:r>
          </a:p>
          <a:p>
            <a:pPr marL="0" indent="0">
              <a:buFont typeface="Arial" charset="0"/>
              <a:buNone/>
            </a:pPr>
            <a:r>
              <a:rPr lang="it-IT" smtClean="0"/>
              <a:t>• Un esterno individuato dall’USR      tra docenti,   dirigenti, ispettori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0825" y="-892175"/>
            <a:ext cx="8229600" cy="360362"/>
          </a:xfrm>
        </p:spPr>
        <p:txBody>
          <a:bodyPr rtlCol="0">
            <a:normAutofit fontScale="90000"/>
          </a:bodyPr>
          <a:lstStyle/>
          <a:p>
            <a:pPr fontAlgn="auto">
              <a:spcAft>
                <a:spcPts val="0"/>
              </a:spcAft>
              <a:defRPr/>
            </a:pPr>
            <a:endParaRPr lang="it-IT"/>
          </a:p>
        </p:txBody>
      </p:sp>
      <p:sp>
        <p:nvSpPr>
          <p:cNvPr id="3" name="Segnaposto contenuto 2"/>
          <p:cNvSpPr>
            <a:spLocks noGrp="1"/>
          </p:cNvSpPr>
          <p:nvPr>
            <p:ph idx="1"/>
          </p:nvPr>
        </p:nvSpPr>
        <p:spPr>
          <a:xfrm>
            <a:off x="395288" y="404813"/>
            <a:ext cx="8229600" cy="6048375"/>
          </a:xfrm>
        </p:spPr>
        <p:txBody>
          <a:bodyPr rtlCol="0">
            <a:noAutofit/>
          </a:bodyPr>
          <a:lstStyle/>
          <a:p>
            <a:pPr marL="0" indent="0" fontAlgn="auto">
              <a:spcAft>
                <a:spcPts val="0"/>
              </a:spcAft>
              <a:buFont typeface="Arial" panose="020B0604020202020204" pitchFamily="34" charset="0"/>
              <a:buNone/>
              <a:defRPr/>
            </a:pPr>
            <a:r>
              <a:rPr lang="it-IT" sz="2400" b="1" dirty="0" smtClean="0"/>
              <a:t>                                                I COMPITI </a:t>
            </a:r>
          </a:p>
          <a:p>
            <a:pPr marL="0" indent="0" fontAlgn="auto">
              <a:spcAft>
                <a:spcPts val="0"/>
              </a:spcAft>
              <a:buFont typeface="Arial" panose="020B0604020202020204" pitchFamily="34" charset="0"/>
              <a:buNone/>
              <a:defRPr/>
            </a:pPr>
            <a:endParaRPr lang="it-IT" sz="2400" b="1" dirty="0"/>
          </a:p>
          <a:p>
            <a:pPr fontAlgn="auto">
              <a:spcAft>
                <a:spcPts val="0"/>
              </a:spcAft>
              <a:buFont typeface="Arial" panose="020B0604020202020204" pitchFamily="34" charset="0"/>
              <a:buChar char="•"/>
              <a:defRPr/>
            </a:pPr>
            <a:r>
              <a:rPr lang="it-IT" sz="2000" b="1" dirty="0" smtClean="0"/>
              <a:t>Il </a:t>
            </a:r>
            <a:r>
              <a:rPr lang="it-IT" sz="2000" b="1" dirty="0"/>
              <a:t>comitato esprimerà il proprio parere sul superamento del periodo di formazione e di prova per il personale docente ed </a:t>
            </a:r>
            <a:r>
              <a:rPr lang="it-IT" sz="2000" b="1" dirty="0" smtClean="0"/>
              <a:t>educativo Per </a:t>
            </a:r>
            <a:r>
              <a:rPr lang="it-IT" sz="2000" b="1" dirty="0"/>
              <a:t>questa attribuzione la composizione è ristretta al Dirigente, </a:t>
            </a:r>
            <a:r>
              <a:rPr lang="it-IT" sz="2000" b="1" dirty="0" smtClean="0"/>
              <a:t>alla componente </a:t>
            </a:r>
            <a:r>
              <a:rPr lang="it-IT" sz="2000" b="1" dirty="0"/>
              <a:t>docenti ed è integrata dal </a:t>
            </a:r>
            <a:r>
              <a:rPr lang="it-IT" sz="2000" b="1" dirty="0" smtClean="0"/>
              <a:t>tutor .</a:t>
            </a:r>
          </a:p>
          <a:p>
            <a:pPr fontAlgn="auto">
              <a:spcAft>
                <a:spcPts val="0"/>
              </a:spcAft>
              <a:buFont typeface="Arial" panose="020B0604020202020204" pitchFamily="34" charset="0"/>
              <a:buChar char="•"/>
              <a:defRPr/>
            </a:pPr>
            <a:r>
              <a:rPr lang="it-IT" sz="2000" b="1" dirty="0" smtClean="0"/>
              <a:t>il </a:t>
            </a:r>
            <a:r>
              <a:rPr lang="it-IT" sz="2000" b="1" dirty="0"/>
              <a:t>comitato elabora i criteri relativi alla valorizzazione del merito </a:t>
            </a:r>
            <a:r>
              <a:rPr lang="it-IT" sz="2000" b="1" dirty="0" smtClean="0"/>
              <a:t>ma non </a:t>
            </a:r>
            <a:r>
              <a:rPr lang="it-IT" sz="2000" b="1" dirty="0"/>
              <a:t>assegna il </a:t>
            </a:r>
            <a:r>
              <a:rPr lang="it-IT" sz="2000" b="1" dirty="0" smtClean="0"/>
              <a:t>Bonus </a:t>
            </a:r>
            <a:r>
              <a:rPr lang="it-IT" sz="2000" b="1" dirty="0"/>
              <a:t>che rimane prerogativa sostanziale e discrezionale del </a:t>
            </a:r>
            <a:r>
              <a:rPr lang="it-IT" sz="2000" b="1" dirty="0" smtClean="0"/>
              <a:t>Dirigente</a:t>
            </a:r>
            <a:r>
              <a:rPr lang="it-IT" sz="2000" b="1" dirty="0"/>
              <a:t>, comma 127 della Legge </a:t>
            </a:r>
            <a:r>
              <a:rPr lang="it-IT" sz="2000" b="1" dirty="0" smtClean="0"/>
              <a:t>107</a:t>
            </a:r>
          </a:p>
          <a:p>
            <a:pPr fontAlgn="auto">
              <a:spcAft>
                <a:spcPts val="0"/>
              </a:spcAft>
              <a:buFont typeface="Arial" panose="020B0604020202020204" pitchFamily="34" charset="0"/>
              <a:buChar char="•"/>
              <a:defRPr/>
            </a:pPr>
            <a:r>
              <a:rPr lang="it-IT" sz="2000" b="1" dirty="0" smtClean="0"/>
              <a:t> Il Comitato </a:t>
            </a:r>
            <a:r>
              <a:rPr lang="it-IT" sz="2000" b="1" dirty="0"/>
              <a:t>valuterà anche il servizio di cui all'articolo 448 del TU della scuola su richiesta dell'interessato, previa relazione del </a:t>
            </a:r>
            <a:r>
              <a:rPr lang="it-IT" sz="2000" b="1" dirty="0" smtClean="0"/>
              <a:t>Dirigente Scolastico</a:t>
            </a:r>
            <a:r>
              <a:rPr lang="it-IT" sz="2000" b="1" dirty="0"/>
              <a:t>; </a:t>
            </a:r>
            <a:endParaRPr lang="it-IT" sz="2000" b="1" dirty="0" smtClean="0"/>
          </a:p>
          <a:p>
            <a:pPr fontAlgn="auto">
              <a:spcAft>
                <a:spcPts val="0"/>
              </a:spcAft>
              <a:buFont typeface="Arial" panose="020B0604020202020204" pitchFamily="34" charset="0"/>
              <a:buChar char="•"/>
              <a:defRPr/>
            </a:pPr>
            <a:r>
              <a:rPr lang="it-IT" sz="2000" b="1" dirty="0" smtClean="0"/>
              <a:t>Il Comitato  </a:t>
            </a:r>
            <a:r>
              <a:rPr lang="it-IT" sz="2000" b="1" dirty="0"/>
              <a:t>eserciterà altresì le competenze per la </a:t>
            </a:r>
            <a:r>
              <a:rPr lang="it-IT" sz="2000" b="1" dirty="0" smtClean="0"/>
              <a:t>  riabilitazione </a:t>
            </a:r>
            <a:r>
              <a:rPr lang="it-IT" sz="2000" b="1" dirty="0"/>
              <a:t>del personale docente, di cui all'articolo 501 TU Scuola. Ovvero, trascorsi due anni dalla data dell'atto con cui fu inflitta la sanzione disciplinare, il dipendente che, a giudizio del comitato per la valutazione del servizio, abbia mantenuto condotta meritevole, </a:t>
            </a:r>
            <a:r>
              <a:rPr lang="it-IT" sz="2000" b="1" dirty="0" err="1"/>
              <a:t>puo'</a:t>
            </a:r>
            <a:r>
              <a:rPr lang="it-IT" sz="2000" b="1" dirty="0"/>
              <a:t> chiedere che siano resi nulli gli effetti della sanzione, esclusa ogni efficacia retroattiva.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288" y="333375"/>
            <a:ext cx="8229600" cy="431800"/>
          </a:xfrm>
        </p:spPr>
        <p:txBody>
          <a:bodyPr rtlCol="0">
            <a:normAutofit fontScale="90000"/>
          </a:bodyPr>
          <a:lstStyle/>
          <a:p>
            <a:pPr fontAlgn="auto">
              <a:spcAft>
                <a:spcPts val="0"/>
              </a:spcAft>
              <a:defRPr/>
            </a:pPr>
            <a:r>
              <a:rPr lang="it-IT" dirty="0" smtClean="0"/>
              <a:t>Novità legge 107</a:t>
            </a:r>
            <a:endParaRPr lang="it-IT" dirty="0"/>
          </a:p>
        </p:txBody>
      </p:sp>
      <p:sp>
        <p:nvSpPr>
          <p:cNvPr id="3" name="Segnaposto contenuto 2"/>
          <p:cNvSpPr>
            <a:spLocks noGrp="1"/>
          </p:cNvSpPr>
          <p:nvPr>
            <p:ph idx="1"/>
          </p:nvPr>
        </p:nvSpPr>
        <p:spPr>
          <a:xfrm>
            <a:off x="468313" y="765175"/>
            <a:ext cx="8229600" cy="5327650"/>
          </a:xfrm>
        </p:spPr>
        <p:txBody>
          <a:bodyPr rtlCol="0">
            <a:normAutofit fontScale="92500" lnSpcReduction="10000"/>
          </a:bodyPr>
          <a:lstStyle/>
          <a:p>
            <a:pPr fontAlgn="auto">
              <a:spcAft>
                <a:spcPts val="0"/>
              </a:spcAft>
              <a:buFont typeface="Arial" panose="020B0604020202020204" pitchFamily="34" charset="0"/>
              <a:buChar char="•"/>
              <a:defRPr/>
            </a:pPr>
            <a:r>
              <a:rPr lang="it-IT" dirty="0" smtClean="0"/>
              <a:t>1</a:t>
            </a:r>
            <a:r>
              <a:rPr lang="it-IT" dirty="0"/>
              <a:t>.	scompaiono i membri supplenti salvo nel caso di valutazione del servizio di un docente componente del </a:t>
            </a:r>
            <a:r>
              <a:rPr lang="it-IT" dirty="0" smtClean="0"/>
              <a:t>Comitato  </a:t>
            </a:r>
            <a:r>
              <a:rPr lang="it-IT" dirty="0"/>
              <a:t>e di cui il </a:t>
            </a:r>
            <a:r>
              <a:rPr lang="it-IT" dirty="0" smtClean="0"/>
              <a:t>Consiglio </a:t>
            </a:r>
            <a:r>
              <a:rPr lang="it-IT" dirty="0"/>
              <a:t>di istituto ora provvede all’individuazione di un suo sostituto;</a:t>
            </a:r>
          </a:p>
          <a:p>
            <a:pPr fontAlgn="auto">
              <a:spcAft>
                <a:spcPts val="0"/>
              </a:spcAft>
              <a:buFont typeface="Arial" panose="020B0604020202020204" pitchFamily="34" charset="0"/>
              <a:buChar char="•"/>
              <a:defRPr/>
            </a:pPr>
            <a:r>
              <a:rPr lang="it-IT" dirty="0"/>
              <a:t>2.	non è previsto un segretario all’interno del comitato quindi si deduce che i lavori dell’organo non saranno soggetti a </a:t>
            </a:r>
            <a:r>
              <a:rPr lang="it-IT" dirty="0" smtClean="0"/>
              <a:t>verbalizzazione. </a:t>
            </a:r>
            <a:endParaRPr lang="it-IT" dirty="0"/>
          </a:p>
          <a:p>
            <a:pPr fontAlgn="auto">
              <a:spcAft>
                <a:spcPts val="0"/>
              </a:spcAft>
              <a:buFont typeface="Arial" panose="020B0604020202020204" pitchFamily="34" charset="0"/>
              <a:buChar char="•"/>
              <a:defRPr/>
            </a:pPr>
            <a:r>
              <a:rPr lang="it-IT" dirty="0"/>
              <a:t>3.	come indicato nel nuovo comma 2 </a:t>
            </a:r>
            <a:r>
              <a:rPr lang="it-IT" dirty="0" err="1"/>
              <a:t>lett.a</a:t>
            </a:r>
            <a:r>
              <a:rPr lang="it-IT" dirty="0"/>
              <a:t>) i membri del Comitato non sono più eletti come in passato, ma ‘scelti’ rispettivamente dal </a:t>
            </a:r>
            <a:r>
              <a:rPr lang="it-IT" dirty="0" smtClean="0"/>
              <a:t>Collegio </a:t>
            </a:r>
            <a:r>
              <a:rPr lang="it-IT" dirty="0"/>
              <a:t>dei docenti e dal </a:t>
            </a:r>
            <a:r>
              <a:rPr lang="it-IT" dirty="0" smtClean="0"/>
              <a:t>Consiglio </a:t>
            </a:r>
            <a:r>
              <a:rPr lang="it-IT" dirty="0"/>
              <a:t>di istituto;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rtlCol="0">
            <a:normAutofit fontScale="90000"/>
          </a:bodyPr>
          <a:lstStyle/>
          <a:p>
            <a:pPr fontAlgn="auto">
              <a:spcAft>
                <a:spcPts val="0"/>
              </a:spcAft>
              <a:defRPr/>
            </a:pPr>
            <a:r>
              <a:rPr lang="it-IT" dirty="0" smtClean="0"/>
              <a:t>Valorizzazione del</a:t>
            </a:r>
            <a:br>
              <a:rPr lang="it-IT" dirty="0" smtClean="0"/>
            </a:br>
            <a:r>
              <a:rPr lang="it-IT" dirty="0" smtClean="0"/>
              <a:t>merito</a:t>
            </a:r>
            <a:br>
              <a:rPr lang="it-IT" dirty="0" smtClean="0"/>
            </a:br>
            <a:r>
              <a:rPr lang="it-IT" dirty="0" smtClean="0"/>
              <a:t>Criteri del comitato di valutazione</a:t>
            </a:r>
            <a:endParaRPr lang="it-IT" dirty="0"/>
          </a:p>
        </p:txBody>
      </p:sp>
      <p:sp>
        <p:nvSpPr>
          <p:cNvPr id="3" name="Sottotitolo 2"/>
          <p:cNvSpPr>
            <a:spLocks noGrp="1"/>
          </p:cNvSpPr>
          <p:nvPr>
            <p:ph type="subTitle" idx="1"/>
          </p:nvPr>
        </p:nvSpPr>
        <p:spPr>
          <a:xfrm>
            <a:off x="1042988" y="1844675"/>
            <a:ext cx="7129462" cy="3794125"/>
          </a:xfrm>
        </p:spPr>
        <p:txBody>
          <a:bodyPr rtlCol="0">
            <a:normAutofit/>
          </a:bodyPr>
          <a:lstStyle/>
          <a:p>
            <a:pPr fontAlgn="auto">
              <a:spcAft>
                <a:spcPts val="0"/>
              </a:spcAft>
              <a:buFont typeface="Arial" panose="020B0604020202020204" pitchFamily="34" charset="0"/>
              <a:buNone/>
              <a:defRPr/>
            </a:pPr>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33412"/>
          </a:xfrm>
        </p:spPr>
        <p:txBody>
          <a:bodyPr rtlCol="0">
            <a:normAutofit fontScale="90000"/>
          </a:bodyPr>
          <a:lstStyle/>
          <a:p>
            <a:pPr fontAlgn="auto">
              <a:spcAft>
                <a:spcPts val="0"/>
              </a:spcAft>
              <a:defRPr/>
            </a:pPr>
            <a:r>
              <a:rPr lang="it-IT" dirty="0" smtClean="0"/>
              <a:t>Criteri per la valorizzazione del merito</a:t>
            </a:r>
            <a:endParaRPr lang="it-IT" dirty="0"/>
          </a:p>
        </p:txBody>
      </p:sp>
      <p:sp>
        <p:nvSpPr>
          <p:cNvPr id="3" name="Segnaposto contenuto 2"/>
          <p:cNvSpPr>
            <a:spLocks noGrp="1"/>
          </p:cNvSpPr>
          <p:nvPr>
            <p:ph idx="1"/>
          </p:nvPr>
        </p:nvSpPr>
        <p:spPr>
          <a:xfrm>
            <a:off x="565150" y="1052513"/>
            <a:ext cx="8255000" cy="5400675"/>
          </a:xfrm>
        </p:spPr>
        <p:txBody>
          <a:bodyPr rtlCol="0">
            <a:normAutofit fontScale="25000" lnSpcReduction="20000"/>
          </a:bodyPr>
          <a:lstStyle/>
          <a:p>
            <a:pPr marL="0" indent="0" fontAlgn="auto">
              <a:spcAft>
                <a:spcPts val="0"/>
              </a:spcAft>
              <a:buFont typeface="Arial" panose="020B0604020202020204" pitchFamily="34" charset="0"/>
              <a:buNone/>
              <a:defRPr/>
            </a:pPr>
            <a:endParaRPr lang="it-IT" dirty="0" smtClean="0"/>
          </a:p>
          <a:p>
            <a:pPr marL="0" indent="0" fontAlgn="auto">
              <a:spcAft>
                <a:spcPts val="0"/>
              </a:spcAft>
              <a:buFont typeface="Arial" panose="020B0604020202020204" pitchFamily="34" charset="0"/>
              <a:buNone/>
              <a:defRPr/>
            </a:pPr>
            <a:endParaRPr lang="it-IT" sz="8600" dirty="0" smtClean="0"/>
          </a:p>
          <a:p>
            <a:pPr marL="0" indent="0" fontAlgn="auto">
              <a:spcAft>
                <a:spcPts val="0"/>
              </a:spcAft>
              <a:buFont typeface="Arial" panose="020B0604020202020204" pitchFamily="34" charset="0"/>
              <a:buNone/>
              <a:defRPr/>
            </a:pPr>
            <a:endParaRPr lang="it-IT" sz="8600" dirty="0"/>
          </a:p>
          <a:p>
            <a:pPr marL="0" indent="0" fontAlgn="auto">
              <a:spcAft>
                <a:spcPts val="0"/>
              </a:spcAft>
              <a:buFont typeface="Arial" panose="020B0604020202020204" pitchFamily="34" charset="0"/>
              <a:buNone/>
              <a:defRPr/>
            </a:pPr>
            <a:r>
              <a:rPr lang="it-IT" sz="9600" dirty="0" smtClean="0"/>
              <a:t> Elabora i criteri per la valorizzazione del merito sulla base</a:t>
            </a:r>
          </a:p>
          <a:p>
            <a:pPr marL="0" indent="0" fontAlgn="auto">
              <a:spcAft>
                <a:spcPts val="0"/>
              </a:spcAft>
              <a:buFont typeface="Arial" panose="020B0604020202020204" pitchFamily="34" charset="0"/>
              <a:buNone/>
              <a:defRPr/>
            </a:pPr>
            <a:r>
              <a:rPr lang="it-IT" sz="9600" dirty="0" smtClean="0"/>
              <a:t>    a) della qualità dell’insegnamento e del contributo al    </a:t>
            </a:r>
          </a:p>
          <a:p>
            <a:pPr marL="0" indent="0" fontAlgn="auto">
              <a:spcAft>
                <a:spcPts val="0"/>
              </a:spcAft>
              <a:buFont typeface="Arial" panose="020B0604020202020204" pitchFamily="34" charset="0"/>
              <a:buNone/>
              <a:defRPr/>
            </a:pPr>
            <a:r>
              <a:rPr lang="it-IT" sz="9600" dirty="0"/>
              <a:t> </a:t>
            </a:r>
            <a:r>
              <a:rPr lang="it-IT" sz="9600" dirty="0" smtClean="0"/>
              <a:t>       miglioramento  dell’istituzione scolastica, nonché del  </a:t>
            </a:r>
          </a:p>
          <a:p>
            <a:pPr marL="0" indent="0" fontAlgn="auto">
              <a:spcAft>
                <a:spcPts val="0"/>
              </a:spcAft>
              <a:buFont typeface="Arial" panose="020B0604020202020204" pitchFamily="34" charset="0"/>
              <a:buNone/>
              <a:defRPr/>
            </a:pPr>
            <a:r>
              <a:rPr lang="it-IT" sz="9600" dirty="0"/>
              <a:t> </a:t>
            </a:r>
            <a:r>
              <a:rPr lang="it-IT" sz="9600" dirty="0" smtClean="0"/>
              <a:t>       successo formativo e   scolastico  degli studenti;</a:t>
            </a:r>
          </a:p>
          <a:p>
            <a:pPr marL="0" indent="0" fontAlgn="auto">
              <a:spcAft>
                <a:spcPts val="0"/>
              </a:spcAft>
              <a:buFont typeface="Arial" panose="020B0604020202020204" pitchFamily="34" charset="0"/>
              <a:buNone/>
              <a:defRPr/>
            </a:pPr>
            <a:r>
              <a:rPr lang="it-IT" sz="9600" dirty="0" smtClean="0"/>
              <a:t>    b) dei risultati ottenuti dal docente o dal gruppo di docenti in   </a:t>
            </a:r>
          </a:p>
          <a:p>
            <a:pPr marL="0" indent="0" fontAlgn="auto">
              <a:spcAft>
                <a:spcPts val="0"/>
              </a:spcAft>
              <a:buFont typeface="Arial" panose="020B0604020202020204" pitchFamily="34" charset="0"/>
              <a:buNone/>
              <a:defRPr/>
            </a:pPr>
            <a:r>
              <a:rPr lang="it-IT" sz="9600" dirty="0"/>
              <a:t> </a:t>
            </a:r>
            <a:r>
              <a:rPr lang="it-IT" sz="9600" dirty="0" smtClean="0"/>
              <a:t>      relazione  al potenziamento delle competenze degli alunni e  </a:t>
            </a:r>
          </a:p>
          <a:p>
            <a:pPr marL="0" indent="0" fontAlgn="auto">
              <a:spcAft>
                <a:spcPts val="0"/>
              </a:spcAft>
              <a:buFont typeface="Arial" panose="020B0604020202020204" pitchFamily="34" charset="0"/>
              <a:buNone/>
              <a:defRPr/>
            </a:pPr>
            <a:r>
              <a:rPr lang="it-IT" sz="9600" dirty="0"/>
              <a:t> </a:t>
            </a:r>
            <a:r>
              <a:rPr lang="it-IT" sz="9600" dirty="0" smtClean="0"/>
              <a:t>      dell’innovazione  didattica e metodologica, nonché della  </a:t>
            </a:r>
          </a:p>
          <a:p>
            <a:pPr marL="0" indent="0" fontAlgn="auto">
              <a:spcAft>
                <a:spcPts val="0"/>
              </a:spcAft>
              <a:buFont typeface="Arial" panose="020B0604020202020204" pitchFamily="34" charset="0"/>
              <a:buNone/>
              <a:defRPr/>
            </a:pPr>
            <a:r>
              <a:rPr lang="it-IT" sz="9600" dirty="0" smtClean="0"/>
              <a:t>       diffusione di buone pratiche  didattiche;</a:t>
            </a:r>
          </a:p>
          <a:p>
            <a:pPr marL="0" indent="0" fontAlgn="auto">
              <a:spcAft>
                <a:spcPts val="0"/>
              </a:spcAft>
              <a:buFont typeface="Arial" panose="020B0604020202020204" pitchFamily="34" charset="0"/>
              <a:buNone/>
              <a:defRPr/>
            </a:pPr>
            <a:r>
              <a:rPr lang="it-IT" sz="9600" dirty="0" smtClean="0"/>
              <a:t>     c) delle responsabilità assunte nel coordinamento </a:t>
            </a:r>
          </a:p>
          <a:p>
            <a:pPr marL="0" indent="0" fontAlgn="auto">
              <a:spcAft>
                <a:spcPts val="0"/>
              </a:spcAft>
              <a:buFont typeface="Arial" panose="020B0604020202020204" pitchFamily="34" charset="0"/>
              <a:buNone/>
              <a:defRPr/>
            </a:pPr>
            <a:r>
              <a:rPr lang="it-IT" sz="9600" dirty="0"/>
              <a:t> </a:t>
            </a:r>
            <a:r>
              <a:rPr lang="it-IT" sz="9600" dirty="0" smtClean="0"/>
              <a:t>       organizzativo e  didattico e nella formazione del personale.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fontAlgn="auto">
              <a:spcAft>
                <a:spcPts val="0"/>
              </a:spcAft>
              <a:defRPr/>
            </a:pPr>
            <a:r>
              <a:rPr lang="it-IT" dirty="0" smtClean="0"/>
              <a:t>Assegnazione del merito</a:t>
            </a:r>
            <a:br>
              <a:rPr lang="it-IT" dirty="0" smtClean="0"/>
            </a:br>
            <a:endParaRPr lang="it-IT" dirty="0"/>
          </a:p>
        </p:txBody>
      </p:sp>
      <p:sp>
        <p:nvSpPr>
          <p:cNvPr id="3" name="Segnaposto contenuto 2"/>
          <p:cNvSpPr>
            <a:spLocks noGrp="1"/>
          </p:cNvSpPr>
          <p:nvPr>
            <p:ph idx="1"/>
          </p:nvPr>
        </p:nvSpPr>
        <p:spPr/>
        <p:txBody>
          <a:bodyPr rtlCol="0">
            <a:normAutofit fontScale="70000" lnSpcReduction="20000"/>
          </a:bodyPr>
          <a:lstStyle/>
          <a:p>
            <a:pPr marL="0" indent="0" fontAlgn="auto">
              <a:spcAft>
                <a:spcPts val="0"/>
              </a:spcAft>
              <a:buFont typeface="Arial" panose="020B0604020202020204" pitchFamily="34" charset="0"/>
              <a:buNone/>
              <a:defRPr/>
            </a:pPr>
            <a:r>
              <a:rPr lang="it-IT" dirty="0" smtClean="0"/>
              <a:t>• C. 127. Il dirigente scolastico, sulla base dei criteri individuati</a:t>
            </a:r>
          </a:p>
          <a:p>
            <a:pPr fontAlgn="auto">
              <a:spcAft>
                <a:spcPts val="0"/>
              </a:spcAft>
              <a:buFont typeface="Arial" panose="020B0604020202020204" pitchFamily="34" charset="0"/>
              <a:buChar char="•"/>
              <a:defRPr/>
            </a:pPr>
            <a:r>
              <a:rPr lang="it-IT" dirty="0" smtClean="0"/>
              <a:t>dal comitato per la valutazione dei docenti, istituito ai sensi</a:t>
            </a:r>
          </a:p>
          <a:p>
            <a:pPr fontAlgn="auto">
              <a:spcAft>
                <a:spcPts val="0"/>
              </a:spcAft>
              <a:buFont typeface="Arial" panose="020B0604020202020204" pitchFamily="34" charset="0"/>
              <a:buChar char="•"/>
              <a:defRPr/>
            </a:pPr>
            <a:r>
              <a:rPr lang="it-IT" dirty="0" smtClean="0"/>
              <a:t>dell’art. 11 del testo unico di cui al decreto legislativo 16 aprile</a:t>
            </a:r>
          </a:p>
          <a:p>
            <a:pPr fontAlgn="auto">
              <a:spcAft>
                <a:spcPts val="0"/>
              </a:spcAft>
              <a:buFont typeface="Arial" panose="020B0604020202020204" pitchFamily="34" charset="0"/>
              <a:buChar char="•"/>
              <a:defRPr/>
            </a:pPr>
            <a:r>
              <a:rPr lang="it-IT" dirty="0" smtClean="0"/>
              <a:t>1994, n. 297, come sostituito dal comma 129 del presente</a:t>
            </a:r>
          </a:p>
          <a:p>
            <a:pPr fontAlgn="auto">
              <a:spcAft>
                <a:spcPts val="0"/>
              </a:spcAft>
              <a:buFont typeface="Arial" panose="020B0604020202020204" pitchFamily="34" charset="0"/>
              <a:buChar char="•"/>
              <a:defRPr/>
            </a:pPr>
            <a:r>
              <a:rPr lang="it-IT" dirty="0" smtClean="0"/>
              <a:t>articolo, ASSEGNA ANNUALMENTE AL PERSONALE DOCENTE</a:t>
            </a:r>
          </a:p>
          <a:p>
            <a:pPr fontAlgn="auto">
              <a:spcAft>
                <a:spcPts val="0"/>
              </a:spcAft>
              <a:buFont typeface="Arial" panose="020B0604020202020204" pitchFamily="34" charset="0"/>
              <a:buChar char="•"/>
              <a:defRPr/>
            </a:pPr>
            <a:r>
              <a:rPr lang="it-IT" dirty="0" smtClean="0"/>
              <a:t>UNA SOMMA DEL FONDO di cui al comma 126 sulla base di</a:t>
            </a:r>
          </a:p>
          <a:p>
            <a:pPr fontAlgn="auto">
              <a:spcAft>
                <a:spcPts val="0"/>
              </a:spcAft>
              <a:buFont typeface="Arial" panose="020B0604020202020204" pitchFamily="34" charset="0"/>
              <a:buChar char="•"/>
              <a:defRPr/>
            </a:pPr>
            <a:r>
              <a:rPr lang="it-IT" dirty="0" smtClean="0"/>
              <a:t>MOTIVATA VALUTAZIONE</a:t>
            </a:r>
          </a:p>
          <a:p>
            <a:pPr fontAlgn="auto">
              <a:spcAft>
                <a:spcPts val="0"/>
              </a:spcAft>
              <a:buFont typeface="Arial" panose="020B0604020202020204" pitchFamily="34" charset="0"/>
              <a:buChar char="•"/>
              <a:defRPr/>
            </a:pPr>
            <a:r>
              <a:rPr lang="it-IT" dirty="0" smtClean="0"/>
              <a:t>• C. 128. La somma di cui al c. 127, definita “bonus”, è destinata</a:t>
            </a:r>
          </a:p>
          <a:p>
            <a:pPr fontAlgn="auto">
              <a:spcAft>
                <a:spcPts val="0"/>
              </a:spcAft>
              <a:buFont typeface="Arial" panose="020B0604020202020204" pitchFamily="34" charset="0"/>
              <a:buChar char="•"/>
              <a:defRPr/>
            </a:pPr>
            <a:r>
              <a:rPr lang="it-IT" dirty="0" smtClean="0"/>
              <a:t>a valorizzare il merito del personale docente di RUOLO delle</a:t>
            </a:r>
          </a:p>
          <a:p>
            <a:pPr fontAlgn="auto">
              <a:spcAft>
                <a:spcPts val="0"/>
              </a:spcAft>
              <a:buFont typeface="Arial" panose="020B0604020202020204" pitchFamily="34" charset="0"/>
              <a:buChar char="•"/>
              <a:defRPr/>
            </a:pPr>
            <a:r>
              <a:rPr lang="it-IT" dirty="0" smtClean="0"/>
              <a:t>istituzioni scolastiche di ogni ordine e grado e ha natura di</a:t>
            </a:r>
          </a:p>
          <a:p>
            <a:pPr fontAlgn="auto">
              <a:spcAft>
                <a:spcPts val="0"/>
              </a:spcAft>
              <a:buFont typeface="Arial" panose="020B0604020202020204" pitchFamily="34" charset="0"/>
              <a:buChar char="•"/>
              <a:defRPr/>
            </a:pPr>
            <a:r>
              <a:rPr lang="it-IT" dirty="0" smtClean="0"/>
              <a:t>retribuzione accessoria.</a:t>
            </a: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olo 1"/>
          <p:cNvSpPr>
            <a:spLocks noGrp="1"/>
          </p:cNvSpPr>
          <p:nvPr>
            <p:ph type="title"/>
          </p:nvPr>
        </p:nvSpPr>
        <p:spPr/>
        <p:txBody>
          <a:bodyPr/>
          <a:lstStyle/>
          <a:p>
            <a:r>
              <a:rPr lang="it-IT" smtClean="0"/>
              <a:t>I CRITERI</a:t>
            </a:r>
          </a:p>
        </p:txBody>
      </p:sp>
      <p:sp>
        <p:nvSpPr>
          <p:cNvPr id="21506" name="Segnaposto contenuto 2"/>
          <p:cNvSpPr>
            <a:spLocks noGrp="1"/>
          </p:cNvSpPr>
          <p:nvPr>
            <p:ph idx="1"/>
          </p:nvPr>
        </p:nvSpPr>
        <p:spPr>
          <a:xfrm>
            <a:off x="206375" y="1438275"/>
            <a:ext cx="8893175" cy="5400675"/>
          </a:xfrm>
        </p:spPr>
        <p:txBody>
          <a:bodyPr/>
          <a:lstStyle/>
          <a:p>
            <a:pPr marL="0" indent="0">
              <a:buFont typeface="Arial" charset="0"/>
              <a:buNone/>
            </a:pPr>
            <a:endParaRPr lang="it-IT" smtClean="0"/>
          </a:p>
        </p:txBody>
      </p:sp>
      <p:graphicFrame>
        <p:nvGraphicFramePr>
          <p:cNvPr id="4" name="Tabella 3"/>
          <p:cNvGraphicFramePr>
            <a:graphicFrameLocks noGrp="1"/>
          </p:cNvGraphicFramePr>
          <p:nvPr/>
        </p:nvGraphicFramePr>
        <p:xfrm>
          <a:off x="179388" y="1484313"/>
          <a:ext cx="8785225" cy="6092825"/>
        </p:xfrm>
        <a:graphic>
          <a:graphicData uri="http://schemas.openxmlformats.org/drawingml/2006/table">
            <a:tbl>
              <a:tblPr firstRow="1" bandRow="1">
                <a:tableStyleId>{5C22544A-7EE6-4342-B048-85BDC9FD1C3A}</a:tableStyleId>
              </a:tblPr>
              <a:tblGrid>
                <a:gridCol w="3294366"/>
                <a:gridCol w="2178243"/>
                <a:gridCol w="3312369"/>
              </a:tblGrid>
              <a:tr h="6092944">
                <a:tc>
                  <a:txBody>
                    <a:bodyPr/>
                    <a:lstStyle/>
                    <a:p>
                      <a:r>
                        <a:rPr lang="it-IT" dirty="0" smtClean="0"/>
                        <a:t> </a:t>
                      </a:r>
                      <a:r>
                        <a:rPr lang="it-IT" sz="2000" dirty="0" smtClean="0"/>
                        <a:t>Ambiti della legge 107</a:t>
                      </a:r>
                    </a:p>
                    <a:p>
                      <a:endParaRPr lang="it-IT" dirty="0" smtClean="0"/>
                    </a:p>
                    <a:p>
                      <a:endParaRPr lang="it-IT" dirty="0" smtClean="0"/>
                    </a:p>
                    <a:p>
                      <a:r>
                        <a:rPr lang="it-IT" dirty="0" smtClean="0"/>
                        <a:t>a</a:t>
                      </a:r>
                      <a:r>
                        <a:rPr lang="it-IT" sz="2400" dirty="0" smtClean="0"/>
                        <a:t>) Qualità dell’insegnamento e</a:t>
                      </a:r>
                    </a:p>
                    <a:p>
                      <a:r>
                        <a:rPr lang="it-IT" sz="2400" dirty="0" smtClean="0"/>
                        <a:t>contributo al miglioramento</a:t>
                      </a:r>
                    </a:p>
                    <a:p>
                      <a:r>
                        <a:rPr lang="it-IT" sz="2400" dirty="0" smtClean="0"/>
                        <a:t>dell’istituzione scolastica, nonché del successo formativo e scolastico degli</a:t>
                      </a:r>
                    </a:p>
                    <a:p>
                      <a:r>
                        <a:rPr lang="it-IT" sz="2400" dirty="0" smtClean="0"/>
                        <a:t>studenti</a:t>
                      </a:r>
                      <a:endParaRPr lang="it-IT" sz="2400" dirty="0"/>
                    </a:p>
                  </a:txBody>
                  <a:tcPr/>
                </a:tc>
                <a:tc>
                  <a:txBody>
                    <a:bodyPr/>
                    <a:lstStyle/>
                    <a:p>
                      <a:r>
                        <a:rPr lang="it-IT" sz="2000" dirty="0" smtClean="0"/>
                        <a:t>Abilità/Competenze in</a:t>
                      </a:r>
                    </a:p>
                    <a:p>
                      <a:endParaRPr lang="it-IT" dirty="0" smtClean="0"/>
                    </a:p>
                    <a:p>
                      <a:r>
                        <a:rPr lang="it-IT" sz="2400" dirty="0" smtClean="0"/>
                        <a:t>Cura nel lavoro</a:t>
                      </a:r>
                      <a:endParaRPr lang="it-IT" sz="2400" dirty="0"/>
                    </a:p>
                  </a:txBody>
                  <a:tcPr/>
                </a:tc>
                <a:tc>
                  <a:txBody>
                    <a:bodyPr/>
                    <a:lstStyle/>
                    <a:p>
                      <a:r>
                        <a:rPr lang="it-IT" sz="2000" dirty="0" smtClean="0"/>
                        <a:t>“Descrittori</a:t>
                      </a:r>
                    </a:p>
                    <a:p>
                      <a:r>
                        <a:rPr lang="it-IT" sz="2400" dirty="0" smtClean="0"/>
                        <a:t>Programmazione accurata delle attività didattiche</a:t>
                      </a:r>
                    </a:p>
                    <a:p>
                      <a:r>
                        <a:rPr lang="it-IT" sz="2400" dirty="0" smtClean="0"/>
                        <a:t>.Tenuta efficace della</a:t>
                      </a:r>
                    </a:p>
                    <a:p>
                      <a:r>
                        <a:rPr lang="it-IT" sz="2400" dirty="0" smtClean="0"/>
                        <a:t>documentazione didattica</a:t>
                      </a:r>
                    </a:p>
                    <a:p>
                      <a:r>
                        <a:rPr lang="it-IT" sz="2400" dirty="0" smtClean="0"/>
                        <a:t>esemplificativa delle innovazioni  praticate (didattica laboratoriale,</a:t>
                      </a:r>
                    </a:p>
                    <a:p>
                      <a:r>
                        <a:rPr lang="it-IT" sz="2400" dirty="0" smtClean="0"/>
                        <a:t>cooperative </a:t>
                      </a:r>
                      <a:r>
                        <a:rPr lang="it-IT" sz="2400" dirty="0" err="1" smtClean="0"/>
                        <a:t>learning</a:t>
                      </a:r>
                      <a:r>
                        <a:rPr lang="it-IT" sz="2400" dirty="0" smtClean="0"/>
                        <a:t>…)</a:t>
                      </a:r>
                    </a:p>
                    <a:p>
                      <a:r>
                        <a:rPr lang="it-IT" sz="2400" dirty="0" smtClean="0"/>
                        <a:t>.Elevata puntualità</a:t>
                      </a:r>
                    </a:p>
                    <a:p>
                      <a:r>
                        <a:rPr lang="it-IT" sz="2400" dirty="0" smtClean="0"/>
                        <a:t>nell’esecuzione di compiti</a:t>
                      </a:r>
                    </a:p>
                    <a:p>
                      <a:r>
                        <a:rPr lang="it-IT" sz="2400" dirty="0" smtClean="0"/>
                        <a:t>assegnati</a:t>
                      </a:r>
                      <a:endParaRPr lang="it-IT" sz="2400" dirty="0"/>
                    </a:p>
                  </a:txBody>
                  <a:tcPr/>
                </a:tc>
              </a:tr>
            </a:tbl>
          </a:graphicData>
        </a:graphic>
      </p:graphicFrame>
    </p:spTree>
  </p:cSld>
  <p:clrMapOvr>
    <a:masterClrMapping/>
  </p:clrMapOvr>
  <p:transition spd="slow">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90537"/>
          </a:xfrm>
        </p:spPr>
        <p:txBody>
          <a:bodyPr rtlCol="0">
            <a:normAutofit fontScale="90000"/>
          </a:bodyPr>
          <a:lstStyle/>
          <a:p>
            <a:pPr fontAlgn="auto">
              <a:spcAft>
                <a:spcPts val="0"/>
              </a:spcAft>
              <a:defRPr/>
            </a:pPr>
            <a:r>
              <a:rPr lang="it-IT" dirty="0" smtClean="0"/>
              <a:t>I CRITERI</a:t>
            </a:r>
            <a:endParaRPr lang="it-IT" dirty="0"/>
          </a:p>
        </p:txBody>
      </p:sp>
      <p:graphicFrame>
        <p:nvGraphicFramePr>
          <p:cNvPr id="4" name="Segnaposto contenuto 3"/>
          <p:cNvGraphicFramePr>
            <a:graphicFrameLocks noGrp="1"/>
          </p:cNvGraphicFramePr>
          <p:nvPr>
            <p:ph idx="1"/>
          </p:nvPr>
        </p:nvGraphicFramePr>
        <p:xfrm>
          <a:off x="539750" y="908050"/>
          <a:ext cx="8229600" cy="5545138"/>
        </p:xfrm>
        <a:graphic>
          <a:graphicData uri="http://schemas.openxmlformats.org/drawingml/2006/table">
            <a:tbl>
              <a:tblPr firstRow="1" bandRow="1">
                <a:tableStyleId>{5C22544A-7EE6-4342-B048-85BDC9FD1C3A}</a:tableStyleId>
              </a:tblPr>
              <a:tblGrid>
                <a:gridCol w="2376066"/>
                <a:gridCol w="2592288"/>
                <a:gridCol w="3261246"/>
              </a:tblGrid>
              <a:tr h="5545286">
                <a:tc>
                  <a:txBody>
                    <a:bodyPr/>
                    <a:lstStyle/>
                    <a:p>
                      <a:r>
                        <a:rPr lang="it-IT" dirty="0" smtClean="0"/>
                        <a:t>“Indicatori” - legge 107</a:t>
                      </a:r>
                      <a:endParaRPr lang="it-IT" dirty="0"/>
                    </a:p>
                  </a:txBody>
                  <a:tcPr/>
                </a:tc>
                <a:tc>
                  <a:txBody>
                    <a:bodyPr/>
                    <a:lstStyle/>
                    <a:p>
                      <a:r>
                        <a:rPr lang="it-IT" dirty="0" smtClean="0"/>
                        <a:t>Abilità/Competenze</a:t>
                      </a:r>
                    </a:p>
                    <a:p>
                      <a:r>
                        <a:rPr lang="it-IT" dirty="0" smtClean="0"/>
                        <a:t>In</a:t>
                      </a:r>
                    </a:p>
                    <a:p>
                      <a:endParaRPr lang="it-IT" dirty="0" smtClean="0"/>
                    </a:p>
                    <a:p>
                      <a:endParaRPr lang="it-IT" dirty="0" smtClean="0"/>
                    </a:p>
                    <a:p>
                      <a:r>
                        <a:rPr lang="it-IT" sz="2000" dirty="0" smtClean="0"/>
                        <a:t>Apporto al miglioramento</a:t>
                      </a:r>
                    </a:p>
                    <a:p>
                      <a:r>
                        <a:rPr lang="it-IT" sz="2000" dirty="0" smtClean="0"/>
                        <a:t>dell’istituzione scolastic</a:t>
                      </a:r>
                      <a:r>
                        <a:rPr lang="it-IT" dirty="0" smtClean="0"/>
                        <a:t>a</a:t>
                      </a:r>
                      <a:endParaRPr lang="it-IT" dirty="0"/>
                    </a:p>
                  </a:txBody>
                  <a:tcPr/>
                </a:tc>
                <a:tc>
                  <a:txBody>
                    <a:bodyPr/>
                    <a:lstStyle/>
                    <a:p>
                      <a:r>
                        <a:rPr lang="it-IT" dirty="0" smtClean="0"/>
                        <a:t>Descrittori</a:t>
                      </a:r>
                    </a:p>
                    <a:p>
                      <a:endParaRPr lang="it-IT" dirty="0" smtClean="0"/>
                    </a:p>
                    <a:p>
                      <a:endParaRPr lang="it-IT" dirty="0" smtClean="0"/>
                    </a:p>
                    <a:p>
                      <a:r>
                        <a:rPr lang="it-IT" sz="2000" dirty="0" smtClean="0"/>
                        <a:t>Partecipazione attiva ad azioni di sistema decise dalla scuola (alternanza, progetti europei,   progetti interculturali…)</a:t>
                      </a:r>
                    </a:p>
                    <a:p>
                      <a:r>
                        <a:rPr lang="it-IT" sz="2000" dirty="0" smtClean="0"/>
                        <a:t>.Partecipazione attiva ai gruppi di progetto e ai dipartimenti .Partecipazione attiva all’elaborazione del POF</a:t>
                      </a:r>
                    </a:p>
                    <a:p>
                      <a:r>
                        <a:rPr lang="it-IT" sz="2000" dirty="0" smtClean="0"/>
                        <a:t>. Uso delle TIC in modo efficace, sia  nell’insegnamento della materia sia come supporto del ruolo professionale</a:t>
                      </a:r>
                      <a:endParaRPr lang="it-IT" sz="2000" dirty="0"/>
                    </a:p>
                  </a:txBody>
                  <a:tcPr/>
                </a:tc>
              </a:tr>
            </a:tbl>
          </a:graphicData>
        </a:graphic>
      </p:graphicFrame>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TotalTime>
  <Words>1105</Words>
  <Application>Microsoft Office PowerPoint</Application>
  <PresentationFormat>Presentazione su schermo (4:3)</PresentationFormat>
  <Paragraphs>260</Paragraphs>
  <Slides>18</Slides>
  <Notes>1</Notes>
  <HiddenSlides>0</HiddenSlides>
  <MMClips>0</MMClips>
  <ScaleCrop>false</ScaleCrop>
  <HeadingPairs>
    <vt:vector size="6" baseType="variant">
      <vt:variant>
        <vt:lpstr>Caratteri utilizzati</vt:lpstr>
      </vt:variant>
      <vt:variant>
        <vt:i4>2</vt:i4>
      </vt:variant>
      <vt:variant>
        <vt:lpstr>Modello struttura</vt:lpstr>
      </vt:variant>
      <vt:variant>
        <vt:i4>1</vt:i4>
      </vt:variant>
      <vt:variant>
        <vt:lpstr>Titoli diapositive</vt:lpstr>
      </vt:variant>
      <vt:variant>
        <vt:i4>18</vt:i4>
      </vt:variant>
    </vt:vector>
  </HeadingPairs>
  <TitlesOfParts>
    <vt:vector size="21" baseType="lpstr">
      <vt:lpstr>Calibri</vt:lpstr>
      <vt:lpstr>Arial</vt:lpstr>
      <vt:lpstr>Tema di Office</vt:lpstr>
      <vt:lpstr>Il Comitato di valutazione del docente  </vt:lpstr>
      <vt:lpstr> Il comitato di valutazione del docente  – la composizione- </vt:lpstr>
      <vt:lpstr>Diapositiva 3</vt:lpstr>
      <vt:lpstr>Novità legge 107</vt:lpstr>
      <vt:lpstr>Valorizzazione del merito Criteri del comitato di valutazione</vt:lpstr>
      <vt:lpstr>Criteri per la valorizzazione del merito</vt:lpstr>
      <vt:lpstr>Assegnazione del merito </vt:lpstr>
      <vt:lpstr>I CRITERI</vt:lpstr>
      <vt:lpstr>I CRITERI</vt:lpstr>
      <vt:lpstr>I CRITERI</vt:lpstr>
      <vt:lpstr>I CRITERI</vt:lpstr>
      <vt:lpstr>I CRITERI</vt:lpstr>
      <vt:lpstr>I CRITERI</vt:lpstr>
      <vt:lpstr>I CRITERI</vt:lpstr>
      <vt:lpstr>I CRITERI</vt:lpstr>
      <vt:lpstr>Chi premiare</vt:lpstr>
      <vt:lpstr>DA EVITARE </vt:lpstr>
      <vt:lpstr>FRA TRE ANNI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Valorizzazione del merito Criteri del comitato di valutazione</dc:title>
  <dc:creator>concetta</dc:creator>
  <cp:lastModifiedBy>IC PASCOLI</cp:lastModifiedBy>
  <cp:revision>25</cp:revision>
  <dcterms:created xsi:type="dcterms:W3CDTF">2015-10-09T08:39:01Z</dcterms:created>
  <dcterms:modified xsi:type="dcterms:W3CDTF">2015-11-30T09:05:06Z</dcterms:modified>
</cp:coreProperties>
</file>